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56" r:id="rId6"/>
    <p:sldMasterId id="2147483690" r:id="rId7"/>
    <p:sldMasterId id="2147483897" r:id="rId8"/>
  </p:sldMasterIdLst>
  <p:notesMasterIdLst>
    <p:notesMasterId r:id="rId30"/>
  </p:notesMasterIdLst>
  <p:sldIdLst>
    <p:sldId id="344" r:id="rId9"/>
    <p:sldId id="740" r:id="rId10"/>
    <p:sldId id="735" r:id="rId11"/>
    <p:sldId id="602" r:id="rId12"/>
    <p:sldId id="651" r:id="rId13"/>
    <p:sldId id="604" r:id="rId14"/>
    <p:sldId id="724" r:id="rId15"/>
    <p:sldId id="321" r:id="rId16"/>
    <p:sldId id="734" r:id="rId17"/>
    <p:sldId id="727" r:id="rId18"/>
    <p:sldId id="730" r:id="rId19"/>
    <p:sldId id="737" r:id="rId20"/>
    <p:sldId id="605" r:id="rId21"/>
    <p:sldId id="606" r:id="rId22"/>
    <p:sldId id="603" r:id="rId23"/>
    <p:sldId id="733" r:id="rId24"/>
    <p:sldId id="738" r:id="rId25"/>
    <p:sldId id="620" r:id="rId26"/>
    <p:sldId id="601" r:id="rId27"/>
    <p:sldId id="742" r:id="rId28"/>
    <p:sldId id="743" r:id="rId29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Calibri"/>
      </a:defRPr>
    </a:lvl1pPr>
    <a:lvl2pPr indent="228600" algn="ctr" defTabSz="584200">
      <a:defRPr sz="3600">
        <a:latin typeface="+mn-lt"/>
        <a:ea typeface="+mn-ea"/>
        <a:cs typeface="+mn-cs"/>
        <a:sym typeface="Calibri"/>
      </a:defRPr>
    </a:lvl2pPr>
    <a:lvl3pPr indent="457200" algn="ctr" defTabSz="584200">
      <a:defRPr sz="3600">
        <a:latin typeface="+mn-lt"/>
        <a:ea typeface="+mn-ea"/>
        <a:cs typeface="+mn-cs"/>
        <a:sym typeface="Calibri"/>
      </a:defRPr>
    </a:lvl3pPr>
    <a:lvl4pPr indent="685800" algn="ctr" defTabSz="584200">
      <a:defRPr sz="3600">
        <a:latin typeface="+mn-lt"/>
        <a:ea typeface="+mn-ea"/>
        <a:cs typeface="+mn-cs"/>
        <a:sym typeface="Calibri"/>
      </a:defRPr>
    </a:lvl4pPr>
    <a:lvl5pPr indent="914400" algn="ctr" defTabSz="584200">
      <a:defRPr sz="3600">
        <a:latin typeface="+mn-lt"/>
        <a:ea typeface="+mn-ea"/>
        <a:cs typeface="+mn-cs"/>
        <a:sym typeface="Calibri"/>
      </a:defRPr>
    </a:lvl5pPr>
    <a:lvl6pPr indent="1143000" algn="ctr" defTabSz="584200">
      <a:defRPr sz="3600">
        <a:latin typeface="+mn-lt"/>
        <a:ea typeface="+mn-ea"/>
        <a:cs typeface="+mn-cs"/>
        <a:sym typeface="Calibri"/>
      </a:defRPr>
    </a:lvl6pPr>
    <a:lvl7pPr indent="1371600" algn="ctr" defTabSz="584200">
      <a:defRPr sz="3600">
        <a:latin typeface="+mn-lt"/>
        <a:ea typeface="+mn-ea"/>
        <a:cs typeface="+mn-cs"/>
        <a:sym typeface="Calibri"/>
      </a:defRPr>
    </a:lvl7pPr>
    <a:lvl8pPr indent="1600200" algn="ctr" defTabSz="584200">
      <a:defRPr sz="3600">
        <a:latin typeface="+mn-lt"/>
        <a:ea typeface="+mn-ea"/>
        <a:cs typeface="+mn-cs"/>
        <a:sym typeface="Calibri"/>
      </a:defRPr>
    </a:lvl8pPr>
    <a:lvl9pPr indent="1828800" algn="ctr" defTabSz="584200">
      <a:defRPr sz="3600"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4C"/>
    <a:srgbClr val="FF5E00"/>
    <a:srgbClr val="000154"/>
    <a:srgbClr val="EE7F00"/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D04CD-4E1C-56AB-04D1-498BD43158B5}" v="95" dt="2022-11-16T09:03:07.275"/>
    <p1510:client id="{68F70D82-14B4-7A19-ABCA-367157AE3214}" v="2" dt="2022-11-15T09:25:28.841"/>
    <p1510:client id="{77EC565B-2868-6626-63C5-9441879D6796}" v="2" dt="2022-11-14T11:50:09.174"/>
    <p1510:client id="{9C21E4B2-CF96-659B-E7FB-51A7A6763797}" v="1" dt="2022-11-14T10:49:59.688"/>
    <p1510:client id="{F52D7B8D-80BD-97D6-DB24-375ED9B1A229}" v="52" dt="2022-11-16T09:09:25.86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9" autoAdjust="0"/>
  </p:normalViewPr>
  <p:slideViewPr>
    <p:cSldViewPr snapToGrid="0">
      <p:cViewPr varScale="1">
        <p:scale>
          <a:sx n="36" d="100"/>
          <a:sy n="36" d="100"/>
        </p:scale>
        <p:origin x="1244" y="36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uca Petrescu" userId="S::r.petrescu@meta-group.com::011e8ca5-7a8b-46a5-8aa3-707b29613336" providerId="AD" clId="Web-{649D04CD-4E1C-56AB-04D1-498BD43158B5}"/>
    <pc:docChg chg="modSld">
      <pc:chgData name="Raluca Petrescu" userId="S::r.petrescu@meta-group.com::011e8ca5-7a8b-46a5-8aa3-707b29613336" providerId="AD" clId="Web-{649D04CD-4E1C-56AB-04D1-498BD43158B5}" dt="2022-11-16T09:03:07.275" v="91" actId="1076"/>
      <pc:docMkLst>
        <pc:docMk/>
      </pc:docMkLst>
      <pc:sldChg chg="modSp">
        <pc:chgData name="Raluca Petrescu" userId="S::r.petrescu@meta-group.com::011e8ca5-7a8b-46a5-8aa3-707b29613336" providerId="AD" clId="Web-{649D04CD-4E1C-56AB-04D1-498BD43158B5}" dt="2022-11-16T08:47:30.474" v="6" actId="14100"/>
        <pc:sldMkLst>
          <pc:docMk/>
          <pc:sldMk cId="2782349078" sldId="602"/>
        </pc:sldMkLst>
        <pc:spChg chg="mod">
          <ac:chgData name="Raluca Petrescu" userId="S::r.petrescu@meta-group.com::011e8ca5-7a8b-46a5-8aa3-707b29613336" providerId="AD" clId="Web-{649D04CD-4E1C-56AB-04D1-498BD43158B5}" dt="2022-11-16T08:47:30.474" v="6" actId="14100"/>
          <ac:spMkLst>
            <pc:docMk/>
            <pc:sldMk cId="2782349078" sldId="602"/>
            <ac:spMk id="3" creationId="{B9977ABC-9965-4491-BD34-D3C06586F69F}"/>
          </ac:spMkLst>
        </pc:spChg>
        <pc:spChg chg="mod">
          <ac:chgData name="Raluca Petrescu" userId="S::r.petrescu@meta-group.com::011e8ca5-7a8b-46a5-8aa3-707b29613336" providerId="AD" clId="Web-{649D04CD-4E1C-56AB-04D1-498BD43158B5}" dt="2022-11-16T08:47:25.537" v="3" actId="20577"/>
          <ac:spMkLst>
            <pc:docMk/>
            <pc:sldMk cId="2782349078" sldId="602"/>
            <ac:spMk id="7" creationId="{7E35E112-395A-4B8B-ADEC-3798AD5E6B40}"/>
          </ac:spMkLst>
        </pc:spChg>
      </pc:sldChg>
      <pc:sldChg chg="modSp">
        <pc:chgData name="Raluca Petrescu" userId="S::r.petrescu@meta-group.com::011e8ca5-7a8b-46a5-8aa3-707b29613336" providerId="AD" clId="Web-{649D04CD-4E1C-56AB-04D1-498BD43158B5}" dt="2022-11-16T08:54:25.615" v="23" actId="20577"/>
        <pc:sldMkLst>
          <pc:docMk/>
          <pc:sldMk cId="3492353624" sldId="603"/>
        </pc:sldMkLst>
        <pc:spChg chg="mod">
          <ac:chgData name="Raluca Petrescu" userId="S::r.petrescu@meta-group.com::011e8ca5-7a8b-46a5-8aa3-707b29613336" providerId="AD" clId="Web-{649D04CD-4E1C-56AB-04D1-498BD43158B5}" dt="2022-11-16T08:54:25.615" v="23" actId="20577"/>
          <ac:spMkLst>
            <pc:docMk/>
            <pc:sldMk cId="3492353624" sldId="603"/>
            <ac:spMk id="8" creationId="{6612D640-C141-4437-884B-C6C536D57850}"/>
          </ac:spMkLst>
        </pc:spChg>
      </pc:sldChg>
      <pc:sldChg chg="modSp">
        <pc:chgData name="Raluca Petrescu" userId="S::r.petrescu@meta-group.com::011e8ca5-7a8b-46a5-8aa3-707b29613336" providerId="AD" clId="Web-{649D04CD-4E1C-56AB-04D1-498BD43158B5}" dt="2022-11-16T08:51:10.310" v="12" actId="20577"/>
        <pc:sldMkLst>
          <pc:docMk/>
          <pc:sldMk cId="4006047070" sldId="604"/>
        </pc:sldMkLst>
        <pc:spChg chg="mod">
          <ac:chgData name="Raluca Petrescu" userId="S::r.petrescu@meta-group.com::011e8ca5-7a8b-46a5-8aa3-707b29613336" providerId="AD" clId="Web-{649D04CD-4E1C-56AB-04D1-498BD43158B5}" dt="2022-11-16T08:51:10.310" v="12" actId="20577"/>
          <ac:spMkLst>
            <pc:docMk/>
            <pc:sldMk cId="4006047070" sldId="604"/>
            <ac:spMk id="4" creationId="{00000000-0000-0000-0000-000000000000}"/>
          </ac:spMkLst>
        </pc:spChg>
      </pc:sldChg>
      <pc:sldChg chg="modSp">
        <pc:chgData name="Raluca Petrescu" userId="S::r.petrescu@meta-group.com::011e8ca5-7a8b-46a5-8aa3-707b29613336" providerId="AD" clId="Web-{649D04CD-4E1C-56AB-04D1-498BD43158B5}" dt="2022-11-16T08:49:29.854" v="10" actId="20577"/>
        <pc:sldMkLst>
          <pc:docMk/>
          <pc:sldMk cId="1096438821" sldId="651"/>
        </pc:sldMkLst>
        <pc:spChg chg="mod">
          <ac:chgData name="Raluca Petrescu" userId="S::r.petrescu@meta-group.com::011e8ca5-7a8b-46a5-8aa3-707b29613336" providerId="AD" clId="Web-{649D04CD-4E1C-56AB-04D1-498BD43158B5}" dt="2022-11-16T08:49:29.854" v="10" actId="20577"/>
          <ac:spMkLst>
            <pc:docMk/>
            <pc:sldMk cId="1096438821" sldId="651"/>
            <ac:spMk id="4" creationId="{C968AB52-8179-412E-A608-34DD35F7B8C0}"/>
          </ac:spMkLst>
        </pc:spChg>
      </pc:sldChg>
      <pc:sldChg chg="delSp modSp">
        <pc:chgData name="Raluca Petrescu" userId="S::r.petrescu@meta-group.com::011e8ca5-7a8b-46a5-8aa3-707b29613336" providerId="AD" clId="Web-{649D04CD-4E1C-56AB-04D1-498BD43158B5}" dt="2022-11-16T09:03:07.275" v="91" actId="1076"/>
        <pc:sldMkLst>
          <pc:docMk/>
          <pc:sldMk cId="2783255198" sldId="724"/>
        </pc:sldMkLst>
        <pc:spChg chg="mod">
          <ac:chgData name="Raluca Petrescu" userId="S::r.petrescu@meta-group.com::011e8ca5-7a8b-46a5-8aa3-707b29613336" providerId="AD" clId="Web-{649D04CD-4E1C-56AB-04D1-498BD43158B5}" dt="2022-11-16T09:02:38.664" v="87" actId="1076"/>
          <ac:spMkLst>
            <pc:docMk/>
            <pc:sldMk cId="2783255198" sldId="724"/>
            <ac:spMk id="5" creationId="{34888645-FEC9-4440-B035-900628B87AF4}"/>
          </ac:spMkLst>
        </pc:spChg>
        <pc:spChg chg="del">
          <ac:chgData name="Raluca Petrescu" userId="S::r.petrescu@meta-group.com::011e8ca5-7a8b-46a5-8aa3-707b29613336" providerId="AD" clId="Web-{649D04CD-4E1C-56AB-04D1-498BD43158B5}" dt="2022-11-16T08:51:15.186" v="13"/>
          <ac:spMkLst>
            <pc:docMk/>
            <pc:sldMk cId="2783255198" sldId="724"/>
            <ac:spMk id="6" creationId="{58AC5203-8C2D-4B22-AD06-F4E49B370C29}"/>
          </ac:spMkLst>
        </pc:spChg>
        <pc:spChg chg="mod">
          <ac:chgData name="Raluca Petrescu" userId="S::r.petrescu@meta-group.com::011e8ca5-7a8b-46a5-8aa3-707b29613336" providerId="AD" clId="Web-{649D04CD-4E1C-56AB-04D1-498BD43158B5}" dt="2022-11-16T09:03:07.275" v="91" actId="1076"/>
          <ac:spMkLst>
            <pc:docMk/>
            <pc:sldMk cId="2783255198" sldId="724"/>
            <ac:spMk id="8" creationId="{6612D640-C141-4437-884B-C6C536D57850}"/>
          </ac:spMkLst>
        </pc:spChg>
      </pc:sldChg>
      <pc:sldChg chg="modSp">
        <pc:chgData name="Raluca Petrescu" userId="S::r.petrescu@meta-group.com::011e8ca5-7a8b-46a5-8aa3-707b29613336" providerId="AD" clId="Web-{649D04CD-4E1C-56AB-04D1-498BD43158B5}" dt="2022-11-16T08:52:58.658" v="16" actId="20577"/>
        <pc:sldMkLst>
          <pc:docMk/>
          <pc:sldMk cId="287180803" sldId="727"/>
        </pc:sldMkLst>
        <pc:spChg chg="mod">
          <ac:chgData name="Raluca Petrescu" userId="S::r.petrescu@meta-group.com::011e8ca5-7a8b-46a5-8aa3-707b29613336" providerId="AD" clId="Web-{649D04CD-4E1C-56AB-04D1-498BD43158B5}" dt="2022-11-16T08:52:58.658" v="16" actId="20577"/>
          <ac:spMkLst>
            <pc:docMk/>
            <pc:sldMk cId="287180803" sldId="727"/>
            <ac:spMk id="3" creationId="{F9FC181D-52F5-4B88-80FB-9F360003E77D}"/>
          </ac:spMkLst>
        </pc:spChg>
      </pc:sldChg>
      <pc:sldChg chg="modSp">
        <pc:chgData name="Raluca Petrescu" userId="S::r.petrescu@meta-group.com::011e8ca5-7a8b-46a5-8aa3-707b29613336" providerId="AD" clId="Web-{649D04CD-4E1C-56AB-04D1-498BD43158B5}" dt="2022-11-16T08:53:33.644" v="21" actId="20577"/>
        <pc:sldMkLst>
          <pc:docMk/>
          <pc:sldMk cId="3259033941" sldId="730"/>
        </pc:sldMkLst>
        <pc:spChg chg="mod">
          <ac:chgData name="Raluca Petrescu" userId="S::r.petrescu@meta-group.com::011e8ca5-7a8b-46a5-8aa3-707b29613336" providerId="AD" clId="Web-{649D04CD-4E1C-56AB-04D1-498BD43158B5}" dt="2022-11-16T08:53:33.644" v="21" actId="20577"/>
          <ac:spMkLst>
            <pc:docMk/>
            <pc:sldMk cId="3259033941" sldId="730"/>
            <ac:spMk id="3" creationId="{B9977ABC-9965-4491-BD34-D3C06586F69F}"/>
          </ac:spMkLst>
        </pc:spChg>
      </pc:sldChg>
      <pc:sldChg chg="modSp">
        <pc:chgData name="Raluca Petrescu" userId="S::r.petrescu@meta-group.com::011e8ca5-7a8b-46a5-8aa3-707b29613336" providerId="AD" clId="Web-{649D04CD-4E1C-56AB-04D1-498BD43158B5}" dt="2022-11-16T08:46:59.426" v="1" actId="20577"/>
        <pc:sldMkLst>
          <pc:docMk/>
          <pc:sldMk cId="3628065437" sldId="740"/>
        </pc:sldMkLst>
        <pc:spChg chg="mod">
          <ac:chgData name="Raluca Petrescu" userId="S::r.petrescu@meta-group.com::011e8ca5-7a8b-46a5-8aa3-707b29613336" providerId="AD" clId="Web-{649D04CD-4E1C-56AB-04D1-498BD43158B5}" dt="2022-11-16T08:46:59.426" v="1" actId="20577"/>
          <ac:spMkLst>
            <pc:docMk/>
            <pc:sldMk cId="3628065437" sldId="740"/>
            <ac:spMk id="8" creationId="{00000000-0000-0000-0000-000000000000}"/>
          </ac:spMkLst>
        </pc:spChg>
      </pc:sldChg>
    </pc:docChg>
  </pc:docChgLst>
  <pc:docChgLst>
    <pc:chgData name="Raluca Petrescu" userId="S::r.petrescu@meta-group.com::011e8ca5-7a8b-46a5-8aa3-707b29613336" providerId="AD" clId="Web-{F52D7B8D-80BD-97D6-DB24-375ED9B1A229}"/>
    <pc:docChg chg="modSld">
      <pc:chgData name="Raluca Petrescu" userId="S::r.petrescu@meta-group.com::011e8ca5-7a8b-46a5-8aa3-707b29613336" providerId="AD" clId="Web-{F52D7B8D-80BD-97D6-DB24-375ED9B1A229}" dt="2022-11-16T09:09:24.306" v="50" actId="20577"/>
      <pc:docMkLst>
        <pc:docMk/>
      </pc:docMkLst>
      <pc:sldChg chg="delSp modSp">
        <pc:chgData name="Raluca Petrescu" userId="S::r.petrescu@meta-group.com::011e8ca5-7a8b-46a5-8aa3-707b29613336" providerId="AD" clId="Web-{F52D7B8D-80BD-97D6-DB24-375ED9B1A229}" dt="2022-11-16T09:09:24.306" v="50" actId="20577"/>
        <pc:sldMkLst>
          <pc:docMk/>
          <pc:sldMk cId="3492353624" sldId="603"/>
        </pc:sldMkLst>
        <pc:spChg chg="del">
          <ac:chgData name="Raluca Petrescu" userId="S::r.petrescu@meta-group.com::011e8ca5-7a8b-46a5-8aa3-707b29613336" providerId="AD" clId="Web-{F52D7B8D-80BD-97D6-DB24-375ED9B1A229}" dt="2022-11-16T09:07:42.443" v="0"/>
          <ac:spMkLst>
            <pc:docMk/>
            <pc:sldMk cId="3492353624" sldId="603"/>
            <ac:spMk id="6" creationId="{916D1177-396A-4DD3-80E0-472A95D2E72F}"/>
          </ac:spMkLst>
        </pc:spChg>
        <pc:spChg chg="mod">
          <ac:chgData name="Raluca Petrescu" userId="S::r.petrescu@meta-group.com::011e8ca5-7a8b-46a5-8aa3-707b29613336" providerId="AD" clId="Web-{F52D7B8D-80BD-97D6-DB24-375ED9B1A229}" dt="2022-11-16T09:09:24.306" v="50" actId="20577"/>
          <ac:spMkLst>
            <pc:docMk/>
            <pc:sldMk cId="3492353624" sldId="603"/>
            <ac:spMk id="8" creationId="{6612D640-C141-4437-884B-C6C536D578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13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0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24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GB" b="1" dirty="0">
              <a:solidFill>
                <a:srgbClr val="ED7D31"/>
              </a:solidFill>
            </a:endParaRP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400" b="1" dirty="0">
                <a:solidFill>
                  <a:srgbClr val="FF5E00"/>
                </a:solidFill>
              </a:rPr>
              <a:t>09.00 : 10.30 -  Working session for KER1</a:t>
            </a:r>
          </a:p>
          <a:p>
            <a:pPr marL="273050" indent="0" algn="l">
              <a:spcAft>
                <a:spcPts val="0"/>
              </a:spcAft>
              <a:buNone/>
              <a:tabLst>
                <a:tab pos="1866900" algn="l"/>
              </a:tabLst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Discuss for KER1 the Characterisation Table, the Risk Map and the Exploitation Roadmap.</a:t>
            </a: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400" b="1" dirty="0">
                <a:solidFill>
                  <a:srgbClr val="FF5E00"/>
                </a:solidFill>
              </a:rPr>
              <a:t>10.30 : 11-00 -  Break</a:t>
            </a: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400" b="1" dirty="0">
                <a:solidFill>
                  <a:srgbClr val="FF5E00"/>
                </a:solidFill>
              </a:rPr>
              <a:t>11.00 : 12:30 - Working session for KER2</a:t>
            </a:r>
          </a:p>
          <a:p>
            <a:pPr marL="273050" indent="0" algn="l">
              <a:spcAft>
                <a:spcPts val="0"/>
              </a:spcAft>
              <a:buNone/>
              <a:tabLst>
                <a:tab pos="1866900" algn="l"/>
              </a:tabLst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Discuss for KER2 the Characterisation Table, the Risk Map and the Exploitation Roadmap.</a:t>
            </a: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400" b="1" dirty="0">
                <a:solidFill>
                  <a:srgbClr val="FF5E00"/>
                </a:solidFill>
              </a:rPr>
              <a:t>12.30 : 13-30 -  Lunch break</a:t>
            </a: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400" b="1" dirty="0">
                <a:solidFill>
                  <a:srgbClr val="FF5E00"/>
                </a:solidFill>
              </a:rPr>
              <a:t>13.30 : 15:00 - Working session for KER3</a:t>
            </a:r>
          </a:p>
          <a:p>
            <a:pPr marL="273050" indent="0" algn="l">
              <a:spcAft>
                <a:spcPts val="0"/>
              </a:spcAft>
              <a:buNone/>
              <a:tabLst>
                <a:tab pos="1866900" algn="l"/>
              </a:tabLst>
            </a:pPr>
            <a:r>
              <a:rPr lang="en-GB" sz="24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Discuss for KER3 the Characterisation Table, the Risk Map and the Exploitation Roadmap.</a:t>
            </a: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400" b="1" dirty="0">
                <a:solidFill>
                  <a:srgbClr val="FF5E00"/>
                </a:solidFill>
              </a:rPr>
              <a:t>15.00 : 15:30 – Closing</a:t>
            </a:r>
            <a:endParaRPr lang="en-GB" sz="24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12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4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1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On-line capacity building</a:t>
            </a:r>
          </a:p>
          <a:p>
            <a:pPr marL="1428750" lvl="2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ebinar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GB" sz="30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Lean Canvas</a:t>
            </a:r>
            <a:endParaRPr lang="en-GB" sz="3000" i="1" dirty="0">
              <a:solidFill>
                <a:srgbClr val="00015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2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latin typeface="+mn-lt"/>
                <a:cs typeface="Times New Roman" panose="02020603050405020304" pitchFamily="18" charset="0"/>
              </a:rPr>
              <a:t>After webinar sending tools and templates to be used in the next steps (The Business plan structure template, Lean canvas e roadmap).</a:t>
            </a:r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2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BPD-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  <a:endParaRPr lang="en-GB" sz="30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Ten days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before the delivery of the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the Expert will ask beneficiaries to provide the first version of the Lean Canvas and the Business Plan Structure they produced.</a:t>
            </a:r>
          </a:p>
          <a:p>
            <a:pPr marL="1143000" lvl="2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Five days before the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workshop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Expert sends the </a:t>
            </a:r>
            <a:r>
              <a:rPr lang="en-GB" sz="30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First Set of Guidelines.</a:t>
            </a:r>
            <a:endParaRPr lang="en-GB" sz="30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  <a:tabLst>
                <a:tab pos="13716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Workshop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covering  (to be finetuned according to the specific needs):</a:t>
            </a:r>
          </a:p>
          <a:p>
            <a:pPr marL="1600200" lvl="3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introduction to business planning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600200" lvl="3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eview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30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Lean Canvas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600200" lvl="3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Focus on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revenue streams and costs structure.</a:t>
            </a:r>
          </a:p>
          <a:p>
            <a:pPr marL="1600200" lvl="3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Drafting </a:t>
            </a: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implementation roadmap.</a:t>
            </a:r>
            <a:endParaRPr lang="en-GB" sz="3000" b="1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37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just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GB" sz="30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1 – </a:t>
            </a:r>
            <a:r>
              <a:rPr lang="en-GB" sz="30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Follow-on coaching</a:t>
            </a:r>
            <a:endParaRPr lang="en-GB" sz="3000" b="1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spcBef>
                <a:spcPts val="0"/>
              </a:spcBef>
              <a:buFont typeface="+mj-lt"/>
              <a:buAutoNum type="romanLcPeriod"/>
              <a:tabLst>
                <a:tab pos="13716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Follow-on session </a:t>
            </a: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further discuss less developed aspects </a:t>
            </a: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such as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600200" lvl="3" indent="-228600" algn="just"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to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reach out early adopters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(not the consortium partners or your “family and friends”).</a:t>
            </a:r>
          </a:p>
          <a:p>
            <a:pPr marL="1600200" lvl="3" indent="-228600" algn="just"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model with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revenues and costs.</a:t>
            </a:r>
          </a:p>
          <a:p>
            <a:pPr marL="1600200" lvl="3" indent="-228600" algn="just"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Financial needs.</a:t>
            </a:r>
          </a:p>
          <a:p>
            <a:pPr marL="1600200" lvl="3" indent="-228600" algn="just">
              <a:spcBef>
                <a:spcPts val="0"/>
              </a:spcBef>
              <a:buFont typeface="+mj-lt"/>
              <a:buAutoNum type="arabicPeriod"/>
              <a:tabLst>
                <a:tab pos="1828800" algn="l"/>
              </a:tabLst>
            </a:pP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Next steps </a:t>
            </a: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 the end of the project  - Implementation </a:t>
            </a: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roadmap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GB" sz="30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2 – </a:t>
            </a:r>
            <a:r>
              <a:rPr lang="en-GB" sz="30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Implementation plan and final report</a:t>
            </a:r>
            <a:endParaRPr lang="en-GB" sz="3000" b="1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spcBef>
                <a:spcPts val="0"/>
              </a:spcBef>
              <a:buFont typeface="+mj-lt"/>
              <a:buAutoNum type="romanL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Reviewing all materials produced (characterisation table, lean canvas and implementation roadmap) and adding recommendations for the future implementation of the business plan. </a:t>
            </a:r>
          </a:p>
          <a:p>
            <a:pPr marL="1143000" lvl="2" indent="-228600" algn="just">
              <a:spcBef>
                <a:spcPts val="0"/>
              </a:spcBef>
              <a:buFont typeface="+mj-lt"/>
              <a:buAutoNum type="romanL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Expert prepares a </a:t>
            </a: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BPD Final Report summarising recommendations and information on next steps.</a:t>
            </a:r>
          </a:p>
          <a:p>
            <a:pPr marL="1143000" lvl="2" indent="-228600" algn="just">
              <a:spcBef>
                <a:spcPts val="0"/>
              </a:spcBef>
              <a:buFont typeface="+mj-lt"/>
              <a:buAutoNum type="romanL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Co</a:t>
            </a: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ordinator/Applicant will be asked to fill “Leave your feedback” questionnaire.</a:t>
            </a:r>
            <a:endParaRPr lang="en-GB" sz="30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57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12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4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3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259" y="166061"/>
            <a:ext cx="5472608" cy="2136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 hasCustomPrompt="1"/>
          </p:nvPr>
        </p:nvSpPr>
        <p:spPr>
          <a:xfrm>
            <a:off x="1916989" y="4411899"/>
            <a:ext cx="13787330" cy="41218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342917" indent="-342917">
              <a:spcBef>
                <a:spcPts val="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</a:defRPr>
            </a:lvl2pPr>
            <a:lvl3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Body Level One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01379" y="2302224"/>
            <a:ext cx="13802940" cy="1892636"/>
          </a:xfrm>
          <a:prstGeom prst="rect">
            <a:avLst/>
          </a:prstGeom>
        </p:spPr>
        <p:txBody>
          <a:bodyPr anchor="ctr" anchorCtr="0"/>
          <a:lstStyle>
            <a:lvl1pPr>
              <a:defRPr sz="48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4800">
                <a:solidFill>
                  <a:srgbClr val="384F5A"/>
                </a:solidFill>
              </a:rPr>
              <a:t>Fare clic per modificare lo stile del titolo dello schema</a:t>
            </a:r>
            <a:endParaRPr sz="4800">
              <a:solidFill>
                <a:srgbClr val="384F5A"/>
              </a:solidFill>
            </a:endParaRPr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9484A37B-4E7A-4BF4-BB77-CB3B403BDE78}"/>
              </a:ext>
            </a:extLst>
          </p:cNvPr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731" y="412304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39042A7-B9FD-4C41-97CF-513A3D8260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83" y="8750817"/>
            <a:ext cx="3724978" cy="7449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3600">
                <a:solidFill>
                  <a:srgbClr val="384F5A"/>
                </a:solidFill>
              </a:rPr>
              <a:t>Fare clic per modificare lo stile del titolo dello schema</a:t>
            </a:r>
            <a:endParaRPr sz="360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>
                <a:solidFill>
                  <a:srgbClr val="384F5A"/>
                </a:solidFill>
              </a:rPr>
              <a:t> </a:t>
            </a:r>
            <a:r>
              <a:rPr sz="240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>
                <a:solidFill>
                  <a:srgbClr val="384F5A"/>
                </a:solidFill>
              </a:rPr>
              <a:t> </a:t>
            </a:r>
            <a:r>
              <a:rPr sz="240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>
                <a:solidFill>
                  <a:srgbClr val="384F5A"/>
                </a:solidFill>
              </a:rPr>
              <a:t> </a:t>
            </a:r>
            <a:r>
              <a:rPr sz="240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>
                <a:solidFill>
                  <a:srgbClr val="384F5A"/>
                </a:solidFill>
              </a:rPr>
              <a:t> </a:t>
            </a:r>
            <a:r>
              <a:rPr sz="240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>
                <a:solidFill>
                  <a:srgbClr val="384F5A"/>
                </a:solidFill>
              </a:rPr>
              <a:t> </a:t>
            </a:r>
            <a:r>
              <a:rPr sz="240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315" y="375000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7404"/>
            <a:ext cx="17340263" cy="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 hasCustomPrompt="1"/>
          </p:nvPr>
        </p:nvSpPr>
        <p:spPr>
          <a:xfrm>
            <a:off x="5994115" y="2068489"/>
            <a:ext cx="10524888" cy="5688632"/>
          </a:xfrm>
          <a:prstGeom prst="rect">
            <a:avLst/>
          </a:prstGeom>
        </p:spPr>
        <p:txBody>
          <a:bodyPr/>
          <a:lstStyle>
            <a:lvl1pPr marL="0" indent="0" algn="r" defTabSz="543332">
              <a:spcBef>
                <a:spcPts val="700"/>
              </a:spcBef>
              <a:buNone/>
              <a:defRPr sz="1800">
                <a:solidFill>
                  <a:srgbClr val="000000"/>
                </a:solidFill>
                <a:latin typeface="Raleway" panose="020B0503030101060003" pitchFamily="34" charset="0"/>
              </a:defRPr>
            </a:lvl1pPr>
          </a:lstStyle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600" b="1" err="1">
                <a:solidFill>
                  <a:srgbClr val="FFFFFF"/>
                </a:solidFill>
              </a:rPr>
              <a:t>Name</a:t>
            </a:r>
            <a:r>
              <a:rPr lang="it-IT" sz="3600" b="1">
                <a:solidFill>
                  <a:srgbClr val="FFFFFF"/>
                </a:solidFill>
              </a:rPr>
              <a:t> </a:t>
            </a:r>
            <a:r>
              <a:rPr lang="it-IT" sz="3600" b="1" err="1">
                <a:solidFill>
                  <a:srgbClr val="FFFFFF"/>
                </a:solidFill>
              </a:rPr>
              <a:t>Surname</a:t>
            </a:r>
            <a:endParaRPr lang="it-IT" sz="3600" b="1">
              <a:solidFill>
                <a:srgbClr val="FFFFFF"/>
              </a:solidFill>
            </a:endParaRPr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endParaRPr lang="it-IT" sz="3600" b="1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>
                <a:solidFill>
                  <a:schemeClr val="bg1"/>
                </a:solidFill>
              </a:rPr>
              <a:t>username@horizonresultsbooster.eu</a:t>
            </a:r>
            <a:endParaRPr lang="it-IT" sz="3200" b="1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>
                <a:solidFill>
                  <a:srgbClr val="FFFFFF"/>
                </a:solidFill>
              </a:rPr>
              <a:t>www.horizonresultbooster.eu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3600" dirty="0">
                <a:solidFill>
                  <a:srgbClr val="384F5A"/>
                </a:solidFill>
              </a:rPr>
              <a:t>Fare clic per modificare lo stile del titolo dello schema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315" y="375000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57404"/>
            <a:ext cx="17340263" cy="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26" y="8800400"/>
            <a:ext cx="2110344" cy="7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9656235"/>
            <a:ext cx="17340264" cy="9862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2E410C-ACBE-428C-B48F-1137527E0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5977" y="9040814"/>
            <a:ext cx="3902075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4EC1-4482-4E5E-9430-FEED6EA6D56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EEBF0A50-7958-BB0F-9B98-EF84F5441DCC}"/>
              </a:ext>
            </a:extLst>
          </p:cNvPr>
          <p:cNvSpPr txBox="1">
            <a:spLocks/>
          </p:cNvSpPr>
          <p:nvPr userDrawn="1"/>
        </p:nvSpPr>
        <p:spPr>
          <a:xfrm>
            <a:off x="2755135" y="8822025"/>
            <a:ext cx="3729370" cy="642331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defTabSz="584140">
              <a:defRPr/>
            </a:pPr>
            <a:r>
              <a:rPr lang="en-GB" sz="1801" kern="0" dirty="0">
                <a:solidFill>
                  <a:srgbClr val="384F5A"/>
                </a:solidFill>
                <a:latin typeface="Calibri"/>
              </a:rPr>
              <a:t>October 2022</a:t>
            </a:r>
          </a:p>
          <a:p>
            <a:pPr algn="l" defTabSz="584140">
              <a:defRPr/>
            </a:pPr>
            <a:r>
              <a:rPr lang="en-GB" sz="1801" kern="0" dirty="0">
                <a:solidFill>
                  <a:srgbClr val="384F5A"/>
                </a:solidFill>
                <a:latin typeface="Calibri"/>
              </a:rPr>
              <a:t>©META Group, All Rights Reserved</a:t>
            </a:r>
            <a:endParaRPr lang="it-IT" sz="1801" kern="0" dirty="0">
              <a:solidFill>
                <a:srgbClr val="384F5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13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384F5A"/>
                </a:solidFill>
              </a:rPr>
              <a:t>Click to edit Master title style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315" y="-25016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7" y="9657404"/>
            <a:ext cx="17157274" cy="9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Verdana" panose="020B0604030504040204" pitchFamily="34" charset="0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92156" y="519297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2156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92146" y="9040194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D363-CA5A-EA40-801E-0A67D12FB34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16/11/2022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743975" y="9040194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246562" y="9040194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00C4-29C1-CA4D-9D4E-D672350CE683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8.svg"/><Relationship Id="rId3" Type="http://schemas.openxmlformats.org/officeDocument/2006/relationships/image" Target="../media/image36.jpeg"/><Relationship Id="rId7" Type="http://schemas.openxmlformats.org/officeDocument/2006/relationships/image" Target="../media/image23.png"/><Relationship Id="rId12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6.svg"/><Relationship Id="rId5" Type="http://schemas.openxmlformats.org/officeDocument/2006/relationships/image" Target="../media/image28.svg"/><Relationship Id="rId1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1901379" y="4638313"/>
            <a:ext cx="1374664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algn="l"/>
            <a:r>
              <a:rPr lang="en-US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Portfolio Dissemination &amp; Exploitation Strategy Module C</a:t>
            </a:r>
          </a:p>
          <a:p>
            <a:pPr algn="l"/>
            <a:r>
              <a:rPr lang="en-US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Business Plan Development </a:t>
            </a:r>
          </a:p>
        </p:txBody>
      </p:sp>
      <p:pic>
        <p:nvPicPr>
          <p:cNvPr id="2" name="Immagine 2" descr="Immagine che contiene segnale, monitor, uomo, luce&#10;&#10;Descrizione generata automaticamente">
            <a:extLst>
              <a:ext uri="{FF2B5EF4-FFF2-40B4-BE49-F238E27FC236}">
                <a16:creationId xmlns:a16="http://schemas.microsoft.com/office/drawing/2014/main" id="{F36A5CFA-158C-6171-D2AA-1A84C2C3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650" y="2068488"/>
            <a:ext cx="6119614" cy="7370017"/>
          </a:xfrm>
          <a:prstGeom prst="rect">
            <a:avLst/>
          </a:prstGeom>
        </p:spPr>
      </p:pic>
      <p:sp>
        <p:nvSpPr>
          <p:cNvPr id="4" name="Shape 70">
            <a:extLst>
              <a:ext uri="{FF2B5EF4-FFF2-40B4-BE49-F238E27FC236}">
                <a16:creationId xmlns:a16="http://schemas.microsoft.com/office/drawing/2014/main" id="{41ACAC1A-E8D6-ABF4-F81D-439ED0CC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379" y="2433276"/>
            <a:ext cx="13537505" cy="213370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5E00"/>
                </a:solidFill>
              </a:rPr>
              <a:t>Horizon Results Booster</a:t>
            </a:r>
            <a:br>
              <a:rPr lang="en-GB" b="1" dirty="0">
                <a:solidFill>
                  <a:srgbClr val="FF5E00"/>
                </a:solidFill>
              </a:rPr>
            </a:br>
            <a:endParaRPr lang="it-IT" b="1" dirty="0">
              <a:solidFill>
                <a:srgbClr val="FF5E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83EF1-DBB1-B91F-1F40-28570AC31FC4}"/>
              </a:ext>
            </a:extLst>
          </p:cNvPr>
          <p:cNvSpPr txBox="1"/>
          <p:nvPr/>
        </p:nvSpPr>
        <p:spPr>
          <a:xfrm>
            <a:off x="1901379" y="3500130"/>
            <a:ext cx="77087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Info Session 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| </a:t>
            </a:r>
            <a:r>
              <a:rPr lang="en-US" b="1" dirty="0">
                <a:solidFill>
                  <a:srgbClr val="002060"/>
                </a:solidFill>
              </a:rPr>
              <a:t>17</a:t>
            </a:r>
            <a:r>
              <a:rPr lang="en-US" b="1" baseline="30000" dirty="0">
                <a:solidFill>
                  <a:srgbClr val="002060"/>
                </a:solidFill>
              </a:rPr>
              <a:t>th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of November 2022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Shape 71">
            <a:extLst>
              <a:ext uri="{FF2B5EF4-FFF2-40B4-BE49-F238E27FC236}">
                <a16:creationId xmlns:a16="http://schemas.microsoft.com/office/drawing/2014/main" id="{16CCD69B-1546-C05E-89C5-4126BE08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1379" y="5955208"/>
            <a:ext cx="9105288" cy="68870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154"/>
                </a:solidFill>
              </a:rPr>
              <a:t>P</a:t>
            </a:r>
            <a:r>
              <a:rPr lang="en-US" dirty="0">
                <a:solidFill>
                  <a:srgbClr val="000154"/>
                </a:solidFill>
                <a:ea typeface="Verdana" panose="020B0604030504040204" pitchFamily="34" charset="0"/>
              </a:rPr>
              <a:t>repared by </a:t>
            </a:r>
            <a:r>
              <a:rPr lang="it-IT" sz="2400" dirty="0">
                <a:solidFill>
                  <a:srgbClr val="000154"/>
                </a:solidFill>
              </a:rPr>
              <a:t>Antonello Fiorucci</a:t>
            </a:r>
            <a:endParaRPr lang="en-US" sz="2400" dirty="0">
              <a:solidFill>
                <a:srgbClr val="000154"/>
              </a:solidFill>
            </a:endParaRPr>
          </a:p>
          <a:p>
            <a:pPr lvl="0"/>
            <a:endParaRPr lang="en-GB" dirty="0">
              <a:solidFill>
                <a:srgbClr val="000154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185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5826B-571B-496F-872A-8C08A3D1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4"/>
            <a:ext cx="14800185" cy="1144454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it-IT" dirty="0">
                <a:solidFill>
                  <a:srgbClr val="FF5E00"/>
                </a:solidFill>
                <a:latin typeface="+mn-lt"/>
              </a:rPr>
              <a:t>BPD Overview</a:t>
            </a:r>
            <a:endParaRPr lang="en-GB" sz="4800" dirty="0">
              <a:solidFill>
                <a:srgbClr val="FF5E00"/>
              </a:solidFill>
              <a:latin typeface="+mn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FC181D-52F5-4B88-80FB-9F360003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8" y="1812709"/>
            <a:ext cx="14800185" cy="6776656"/>
          </a:xfrm>
        </p:spPr>
        <p:txBody>
          <a:bodyPr lIns="0" tIns="0" rIns="0" bIns="0" anchor="t">
            <a:noAutofit/>
          </a:bodyPr>
          <a:lstStyle/>
          <a:p>
            <a:pPr marL="295910" indent="-29591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Support to partners for </a:t>
            </a:r>
            <a:r>
              <a:rPr lang="en-GB" sz="34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having a structured business/exploitation plan </a:t>
            </a:r>
            <a:r>
              <a:rPr lang="en-GB" sz="34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(in the case the result will not be commercialized) for </a:t>
            </a:r>
            <a:r>
              <a:rPr lang="en-GB" sz="34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(one) KER</a:t>
            </a:r>
            <a:endParaRPr lang="it-IT" sz="3400" dirty="0">
              <a:solidFill>
                <a:srgbClr val="03034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5910" indent="-29591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rgbClr val="03034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Support is </a:t>
            </a:r>
            <a:r>
              <a:rPr lang="en-GB" sz="3400" b="1" dirty="0">
                <a:solidFill>
                  <a:srgbClr val="03034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customised</a:t>
            </a:r>
            <a:r>
              <a:rPr lang="en-GB" sz="3400" dirty="0">
                <a:solidFill>
                  <a:srgbClr val="03034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according to </a:t>
            </a:r>
            <a:r>
              <a:rPr lang="en-GB" sz="34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4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maturity </a:t>
            </a:r>
            <a:r>
              <a:rPr lang="en-GB" sz="34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the KER selected</a:t>
            </a:r>
            <a:endParaRPr lang="it-IT" sz="3400" dirty="0">
              <a:solidFill>
                <a:srgbClr val="03034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If a draft business/exploitation plan is 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available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, the Experts will help you 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review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 it, 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prepare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 an 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implementation roadmap 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and provide 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recommendations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/>
              </a:rPr>
              <a:t> for its finalisation</a:t>
            </a:r>
            <a:endParaRPr lang="it-IT" sz="3200" dirty="0">
              <a:solidFill>
                <a:srgbClr val="03034C"/>
              </a:solidFill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88265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If the KER is </a:t>
            </a:r>
            <a:r>
              <a:rPr lang="en-GB" sz="3200" dirty="0">
                <a:solidFill>
                  <a:srgbClr val="03034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characterised (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draft available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the Experts will support you in identifying the 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be collected and validated for drafting the plan, </a:t>
            </a:r>
            <a:r>
              <a:rPr lang="en-GB" sz="3200" b="1" dirty="0">
                <a:solidFill>
                  <a:srgbClr val="03034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discussing use/business model 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provide </a:t>
            </a:r>
            <a:r>
              <a:rPr lang="en-GB" sz="3200" b="1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lang="en-GB" sz="3200" dirty="0">
                <a:solidFill>
                  <a:srgbClr val="0303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how to prepare it</a:t>
            </a:r>
            <a:endParaRPr lang="it-IT" sz="3200" dirty="0">
              <a:solidFill>
                <a:srgbClr val="03034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2436B-37FD-48FF-836A-45D8D0548F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808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B3897-3929-48EF-B4D2-A812C74E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00954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5E00"/>
                </a:solidFill>
                <a:latin typeface="+mn-lt"/>
              </a:rPr>
              <a:t>Main Elements</a:t>
            </a:r>
            <a:endParaRPr lang="it-IT" dirty="0">
              <a:solidFill>
                <a:srgbClr val="FF5E00"/>
              </a:solidFill>
              <a:latin typeface="+mn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977ABC-9965-4491-BD34-D3C06586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904" y="1589433"/>
            <a:ext cx="13229575" cy="6460285"/>
          </a:xfrm>
        </p:spPr>
        <p:txBody>
          <a:bodyPr lIns="0" tIns="0" rIns="0" bIns="0" anchor="t">
            <a:normAutofit/>
          </a:bodyPr>
          <a:lstStyle/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Focus on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1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KER</a:t>
            </a:r>
            <a:endParaRPr lang="en-US"/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Best if organized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after the midterm 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of a project life – after a PDES C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The service delivery lasts for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2 months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For the KER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owner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/s, the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Coordinator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and the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Exploitation Team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, but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all Partners 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are suggested to participate and contribute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The </a:t>
            </a:r>
            <a:r>
              <a:rPr lang="en-US" altLang="en-US" sz="36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Final Report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provides inputs for planning future use:</a:t>
            </a:r>
          </a:p>
          <a:p>
            <a:pPr marL="1098550" lvl="3" indent="-571500" algn="l">
              <a:spcBef>
                <a:spcPts val="0"/>
              </a:spcBef>
              <a:spcAft>
                <a:spcPts val="18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3600" dirty="0" err="1">
                <a:solidFill>
                  <a:srgbClr val="03034C"/>
                </a:solidFill>
                <a:latin typeface="+mn-lt"/>
                <a:ea typeface="Arial Unicode MS"/>
                <a:cs typeface="Helvetica"/>
              </a:rPr>
              <a:t>Characterisation</a:t>
            </a:r>
            <a:r>
              <a:rPr lang="en-US" altLang="en-US" sz="3600" dirty="0">
                <a:solidFill>
                  <a:srgbClr val="03034C"/>
                </a:solidFill>
                <a:latin typeface="+mn-lt"/>
                <a:ea typeface="Arial Unicode MS"/>
                <a:cs typeface="Helvetica"/>
              </a:rPr>
              <a:t> table, Lean/Value Proposition Canvas, Exploitation Roadmap, Recommendations</a:t>
            </a:r>
            <a:endParaRPr lang="en-US" altLang="en-US" sz="3600" b="1" dirty="0">
              <a:solidFill>
                <a:srgbClr val="03034C"/>
              </a:solidFill>
              <a:latin typeface="+mn-lt"/>
              <a:ea typeface="Arial Unicode MS"/>
              <a:cs typeface="Helvetica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F9C440-A7B4-4230-9B19-32AEC4B455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0339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5826B-571B-496F-872A-8C08A3D1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5E00"/>
                </a:solidFill>
                <a:latin typeface="+mn-lt"/>
                <a:cs typeface="Helvetica" panose="020B0604020202020204" pitchFamily="34" charset="0"/>
              </a:rPr>
              <a:t>Activities (1/3)</a:t>
            </a:r>
            <a:endParaRPr lang="en-GB" dirty="0">
              <a:solidFill>
                <a:srgbClr val="FF5E00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FC181D-52F5-4B88-80FB-9F360003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504" y="3219450"/>
            <a:ext cx="14800185" cy="47966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GB" sz="5100" b="1" dirty="0">
                <a:solidFill>
                  <a:srgbClr val="000154"/>
                </a:solidFill>
                <a:latin typeface="+mn-lt"/>
                <a:cs typeface="Times New Roman" panose="02020603050405020304" pitchFamily="18" charset="0"/>
              </a:rPr>
              <a:t>Task 1 </a:t>
            </a:r>
            <a:r>
              <a:rPr lang="en-GB" sz="5100" dirty="0">
                <a:solidFill>
                  <a:srgbClr val="000154"/>
                </a:solidFill>
                <a:latin typeface="+mn-lt"/>
                <a:cs typeface="Times New Roman" panose="02020603050405020304" pitchFamily="18" charset="0"/>
              </a:rPr>
              <a:t>– Contacting the beneficiary</a:t>
            </a:r>
          </a:p>
          <a:p>
            <a:pPr marL="1600200" lvl="2" indent="-6858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371600" algn="l"/>
              </a:tabLst>
            </a:pPr>
            <a:r>
              <a:rPr lang="en-GB" sz="5100" i="1" dirty="0">
                <a:solidFill>
                  <a:srgbClr val="000154"/>
                </a:solidFill>
                <a:latin typeface="+mn-lt"/>
                <a:cs typeface="Times New Roman" panose="02020603050405020304" pitchFamily="18" charset="0"/>
              </a:rPr>
              <a:t>Contacting the beneficiary, sending and collecting the Pre-assessment template and BOSAT form</a:t>
            </a:r>
          </a:p>
          <a:p>
            <a:pPr marL="1600200" lvl="2" indent="-6858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371600" algn="l"/>
              </a:tabLst>
            </a:pPr>
            <a:endParaRPr lang="en-GB" sz="5100" b="1" i="1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GB" sz="51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2 </a:t>
            </a:r>
            <a:r>
              <a:rPr lang="en-GB" sz="51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51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Agreeing on activities (Service Delivery Plan - SDP</a:t>
            </a:r>
            <a:r>
              <a:rPr lang="en-GB" sz="51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51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2" indent="-6858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371600" algn="l"/>
              </a:tabLst>
            </a:pPr>
            <a:r>
              <a:rPr lang="en-GB" sz="5100" i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51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ithin 7 working days, organise a </a:t>
            </a:r>
            <a:r>
              <a:rPr lang="en-GB" sz="51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en-GB" sz="51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with the Coordinator to discuss the content of the service, collect feedbacks and </a:t>
            </a:r>
            <a:r>
              <a:rPr lang="en-GB" sz="51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agree on the next steps and their timing</a:t>
            </a:r>
          </a:p>
          <a:p>
            <a:pPr marL="1600200" lvl="2" indent="-6858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371600" algn="l"/>
              </a:tabLst>
            </a:pPr>
            <a:endParaRPr lang="en-GB" sz="5100" i="1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GB" sz="51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3 </a:t>
            </a:r>
            <a:r>
              <a:rPr lang="en-GB" sz="51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51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Prioritizing support</a:t>
            </a:r>
          </a:p>
          <a:p>
            <a:pPr marL="1600200" lvl="2" indent="-6858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371600" algn="l"/>
              </a:tabLst>
            </a:pPr>
            <a:r>
              <a:rPr lang="en-GB" sz="51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Expert asks the Coordinator to run the BOSAT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2436B-37FD-48FF-836A-45D8D0548F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3F8424-A5C7-D63E-E360-8FCA2CA12B70}"/>
              </a:ext>
            </a:extLst>
          </p:cNvPr>
          <p:cNvSpPr/>
          <p:nvPr/>
        </p:nvSpPr>
        <p:spPr>
          <a:xfrm>
            <a:off x="1259504" y="2180323"/>
            <a:ext cx="648072" cy="663615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FF5E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3034C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1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3034C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76242180-6597-BC1F-85D1-49ED78DE5BF7}"/>
              </a:ext>
            </a:extLst>
          </p:cNvPr>
          <p:cNvSpPr txBox="1">
            <a:spLocks/>
          </p:cNvSpPr>
          <p:nvPr/>
        </p:nvSpPr>
        <p:spPr>
          <a:xfrm>
            <a:off x="2135805" y="2180323"/>
            <a:ext cx="8151196" cy="956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Segoe UI" panose="020B0502040204020203" pitchFamily="34" charset="0"/>
              <a:buNone/>
              <a:tabLst>
                <a:tab pos="228600" algn="l"/>
              </a:tabLst>
            </a:pPr>
            <a:r>
              <a:rPr lang="en-GB" sz="3200" b="1" dirty="0">
                <a:solidFill>
                  <a:srgbClr val="000154"/>
                </a:solidFill>
                <a:latin typeface="+mn-lt"/>
                <a:cs typeface="Times New Roman" panose="02020603050405020304" pitchFamily="18" charset="0"/>
              </a:rPr>
              <a:t>Introducing service delivery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Segoe UI" panose="020B0502040204020203" pitchFamily="34" charset="0"/>
              <a:buNone/>
              <a:tabLst>
                <a:tab pos="228600" algn="l"/>
              </a:tabLst>
            </a:pPr>
            <a:endParaRPr lang="en-GB" sz="5100" b="1" dirty="0">
              <a:solidFill>
                <a:srgbClr val="000154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Font typeface="Segoe UI" panose="020B0502040204020203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0906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FC181D-52F5-4B88-80FB-9F360003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8" y="3067050"/>
            <a:ext cx="14800185" cy="5877146"/>
          </a:xfrm>
        </p:spPr>
        <p:txBody>
          <a:bodyPr>
            <a:normAutofit fontScale="92500" lnSpcReduction="10000"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1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On-line capacity building</a:t>
            </a:r>
          </a:p>
          <a:p>
            <a:pPr marL="1428750" lvl="2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ebinar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GB" sz="3000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Lean Canvas</a:t>
            </a:r>
            <a:endParaRPr lang="en-GB" sz="3000" i="1" dirty="0">
              <a:solidFill>
                <a:srgbClr val="00015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lvl="2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latin typeface="+mn-lt"/>
                <a:cs typeface="Times New Roman" panose="02020603050405020304" pitchFamily="18" charset="0"/>
              </a:rPr>
              <a:t>Attendees will receive tools and templates to be used in the next steps (Business Plan structure template, Lean Canvas roadmap)</a:t>
            </a:r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2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BPD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  <a:endParaRPr lang="en-GB" sz="30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9200" lvl="2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eneficiaries provide the first version of the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Lean Canvas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Plan</a:t>
            </a:r>
            <a:endParaRPr lang="en-GB" sz="3000" b="1" dirty="0">
              <a:solidFill>
                <a:srgbClr val="00015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9200" lvl="2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Expert sends the </a:t>
            </a:r>
            <a:r>
              <a:rPr lang="en-GB" sz="30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First Set of Guidelines</a:t>
            </a:r>
            <a:endParaRPr lang="en-GB" sz="3000" i="1" dirty="0">
              <a:solidFill>
                <a:srgbClr val="00015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9200" lvl="2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Workshop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covering:</a:t>
            </a:r>
          </a:p>
          <a:p>
            <a:pPr marL="1828800" lvl="3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 introduction to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planning</a:t>
            </a:r>
            <a:endParaRPr lang="en-GB" sz="30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eview of the </a:t>
            </a:r>
            <a:r>
              <a:rPr lang="en-GB" sz="3000" b="1" i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Lean Canvas</a:t>
            </a:r>
            <a:endParaRPr lang="en-GB" sz="30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Focus on 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revenue streams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30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costs </a:t>
            </a:r>
            <a:r>
              <a:rPr lang="en-GB" sz="30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</a:p>
          <a:p>
            <a:pPr marL="1828800" lvl="3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Drafting</a:t>
            </a: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30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implementation roadmap</a:t>
            </a:r>
            <a:endParaRPr lang="en-GB" sz="3000" b="1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2436B-37FD-48FF-836A-45D8D0548F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5DABF81-764C-A903-0F3C-86FE70FF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</p:spPr>
        <p:txBody>
          <a:bodyPr/>
          <a:lstStyle/>
          <a:p>
            <a:r>
              <a:rPr lang="it-IT" dirty="0">
                <a:solidFill>
                  <a:srgbClr val="FF5E00"/>
                </a:solidFill>
                <a:latin typeface="+mn-lt"/>
                <a:cs typeface="Helvetica" panose="020B0604020202020204" pitchFamily="34" charset="0"/>
              </a:rPr>
              <a:t>Activities (2/3)</a:t>
            </a:r>
            <a:endParaRPr lang="en-GB" dirty="0">
              <a:solidFill>
                <a:srgbClr val="FF5E00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F69027C4-E91B-0D70-7F18-55B1BE4021A7}"/>
              </a:ext>
            </a:extLst>
          </p:cNvPr>
          <p:cNvSpPr txBox="1">
            <a:spLocks/>
          </p:cNvSpPr>
          <p:nvPr/>
        </p:nvSpPr>
        <p:spPr>
          <a:xfrm>
            <a:off x="2192955" y="2186039"/>
            <a:ext cx="8151196" cy="65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GB" sz="32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Preparation of the workshop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Segoe UI" panose="020B0502040204020203" pitchFamily="34" charset="0"/>
              <a:buNone/>
              <a:tabLst>
                <a:tab pos="228600" algn="l"/>
              </a:tabLst>
            </a:pPr>
            <a:endParaRPr lang="en-GB" sz="5100" b="1" dirty="0">
              <a:solidFill>
                <a:srgbClr val="000154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Font typeface="Segoe UI" panose="020B0502040204020203" pitchFamily="34" charset="0"/>
              <a:buNone/>
            </a:pP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C7DC3A-C509-03FA-E687-3222A2121DEF}"/>
              </a:ext>
            </a:extLst>
          </p:cNvPr>
          <p:cNvSpPr/>
          <p:nvPr/>
        </p:nvSpPr>
        <p:spPr>
          <a:xfrm>
            <a:off x="1259504" y="2180323"/>
            <a:ext cx="648072" cy="663615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FF5E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3034C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2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3034C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46897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FC181D-52F5-4B88-80FB-9F360003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8" y="3219450"/>
            <a:ext cx="14800185" cy="6200832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GB" sz="28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1 </a:t>
            </a: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8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Follow-on coaching </a:t>
            </a:r>
            <a:r>
              <a:rPr lang="en-GB" sz="28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8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further</a:t>
            </a:r>
            <a:r>
              <a:rPr lang="en-GB" sz="28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discuss aspects such as</a:t>
            </a: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429200" lvl="3" indent="-4572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to </a:t>
            </a:r>
            <a:r>
              <a:rPr lang="en-GB" sz="28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reach out early adopters</a:t>
            </a:r>
            <a:endParaRPr lang="en-GB" sz="28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9200" lvl="3" indent="-4572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model with </a:t>
            </a:r>
            <a:r>
              <a:rPr lang="en-GB" sz="28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revenues and costs</a:t>
            </a:r>
          </a:p>
          <a:p>
            <a:pPr marL="1429200" lvl="3" indent="-4572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28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Financial needs</a:t>
            </a:r>
          </a:p>
          <a:p>
            <a:pPr marL="1429200" lvl="3" indent="-4572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828800" algn="l"/>
              </a:tabLst>
            </a:pPr>
            <a:r>
              <a:rPr lang="en-GB" sz="28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Next steps </a:t>
            </a:r>
            <a:r>
              <a:rPr lang="en-GB" sz="28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 the end of the project - Implementation </a:t>
            </a:r>
            <a:r>
              <a:rPr lang="en-GB" sz="2800" b="1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roadmap</a:t>
            </a:r>
            <a:endParaRPr lang="en-GB" sz="28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  <a:tabLst>
                <a:tab pos="914400" algn="l"/>
              </a:tabLst>
            </a:pPr>
            <a:endParaRPr lang="en-GB" sz="2800" b="1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GB" sz="28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Task 2 </a:t>
            </a: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8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Implementation plan and final report</a:t>
            </a:r>
          </a:p>
          <a:p>
            <a:pPr marL="1428750" lvl="2" indent="-514350" algn="l"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Reviewing all materials produced and adding recommendations for the future implementation of the business plan </a:t>
            </a:r>
          </a:p>
          <a:p>
            <a:pPr marL="1428750" lvl="2" indent="-514350" algn="l"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Expert prepares a </a:t>
            </a:r>
            <a:r>
              <a:rPr lang="en-GB" sz="28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BPD Final Report summarising recommendations and information on next steps</a:t>
            </a:r>
          </a:p>
          <a:p>
            <a:pPr marL="1428750" lvl="2" indent="-514350" algn="l">
              <a:spcBef>
                <a:spcPts val="0"/>
              </a:spcBef>
              <a:buFont typeface="+mj-lt"/>
              <a:buAutoNum type="arabicPeriod"/>
              <a:tabLst>
                <a:tab pos="1371600" algn="l"/>
              </a:tabLst>
            </a:pPr>
            <a:r>
              <a:rPr lang="en-GB" sz="2800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800" dirty="0">
                <a:solidFill>
                  <a:srgbClr val="00015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ill in the feedback form</a:t>
            </a:r>
            <a:endParaRPr lang="en-GB" sz="2800" dirty="0">
              <a:solidFill>
                <a:srgbClr val="0001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2436B-37FD-48FF-836A-45D8D0548F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D3E3159-FB56-DD96-D5F4-56F9C472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</p:spPr>
        <p:txBody>
          <a:bodyPr/>
          <a:lstStyle/>
          <a:p>
            <a:r>
              <a:rPr lang="it-IT" dirty="0">
                <a:solidFill>
                  <a:srgbClr val="FF5E00"/>
                </a:solidFill>
                <a:latin typeface="+mn-lt"/>
                <a:cs typeface="Helvetica" panose="020B0604020202020204" pitchFamily="34" charset="0"/>
              </a:rPr>
              <a:t>Activities (3/3)</a:t>
            </a:r>
            <a:endParaRPr lang="en-GB" dirty="0">
              <a:solidFill>
                <a:srgbClr val="FF5E00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146C8A47-16F5-AAE6-05FA-74616BC4330A}"/>
              </a:ext>
            </a:extLst>
          </p:cNvPr>
          <p:cNvSpPr txBox="1">
            <a:spLocks/>
          </p:cNvSpPr>
          <p:nvPr/>
        </p:nvSpPr>
        <p:spPr>
          <a:xfrm>
            <a:off x="2192955" y="2186039"/>
            <a:ext cx="8151196" cy="65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GB" sz="3200" b="1" dirty="0">
                <a:solidFill>
                  <a:srgbClr val="0001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Finalising the service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Segoe UI" panose="020B0502040204020203" pitchFamily="34" charset="0"/>
              <a:buNone/>
              <a:tabLst>
                <a:tab pos="228600" algn="l"/>
              </a:tabLst>
            </a:pPr>
            <a:endParaRPr lang="en-GB" sz="5100" b="1" dirty="0">
              <a:solidFill>
                <a:srgbClr val="000154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Font typeface="Segoe UI" panose="020B0502040204020203" pitchFamily="34" charset="0"/>
              <a:buNone/>
            </a:pP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0ABC02-9EA7-6241-FC9D-20A2F5A179E7}"/>
              </a:ext>
            </a:extLst>
          </p:cNvPr>
          <p:cNvSpPr/>
          <p:nvPr/>
        </p:nvSpPr>
        <p:spPr>
          <a:xfrm>
            <a:off x="1259504" y="2180323"/>
            <a:ext cx="648072" cy="663615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FF5E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3034C"/>
                </a:solidFill>
                <a:effectLst/>
                <a:uFillTx/>
                <a:ea typeface="Helvetica Light"/>
                <a:cs typeface="Helvetica Light"/>
                <a:sym typeface="Helvetica Light"/>
              </a:rPr>
              <a:t>3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3034C"/>
              </a:solidFill>
              <a:effectLst/>
              <a:uFillTx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089557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15</a:t>
            </a:fld>
            <a:endParaRPr lang="it-IT" dirty="0"/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6612D640-C141-4437-884B-C6C536D57850}"/>
              </a:ext>
            </a:extLst>
          </p:cNvPr>
          <p:cNvSpPr txBox="1">
            <a:spLocks/>
          </p:cNvSpPr>
          <p:nvPr/>
        </p:nvSpPr>
        <p:spPr>
          <a:xfrm>
            <a:off x="1185186" y="2037560"/>
            <a:ext cx="14964331" cy="612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5910" indent="-295910" algn="just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66900" algn="l"/>
              </a:tabLst>
            </a:pPr>
            <a:r>
              <a:rPr lang="en-GB" sz="2800" b="1" dirty="0">
                <a:solidFill>
                  <a:srgbClr val="03034C"/>
                </a:solidFill>
              </a:rPr>
              <a:t>Ice breaking  </a:t>
            </a:r>
            <a:endParaRPr lang="en-US" dirty="0"/>
          </a:p>
          <a:p>
            <a:pPr marL="360045" indent="0" algn="just">
              <a:spcBef>
                <a:spcPts val="0"/>
              </a:spcBef>
              <a:buNone/>
            </a:pPr>
            <a:r>
              <a:rPr lang="en-GB" sz="2800" dirty="0">
                <a:solidFill>
                  <a:srgbClr val="03034C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Pre-meeting with the Coordinator, Welcome, Presenting the day</a:t>
            </a:r>
            <a:endParaRPr lang="en-GB" sz="2800" b="1" dirty="0">
              <a:solidFill>
                <a:srgbClr val="03034C"/>
              </a:solidFill>
            </a:endParaRPr>
          </a:p>
          <a:p>
            <a:pPr marL="295910" indent="-295910" algn="just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66900" algn="l"/>
              </a:tabLst>
            </a:pPr>
            <a:r>
              <a:rPr lang="en-GB" sz="2800" b="1" dirty="0">
                <a:solidFill>
                  <a:srgbClr val="03034C"/>
                </a:solidFill>
              </a:rPr>
              <a:t>Towards an effective Exploitation Strategy: The business planning process</a:t>
            </a:r>
          </a:p>
          <a:p>
            <a:pPr marL="360045" indent="0" algn="just">
              <a:spcBef>
                <a:spcPts val="0"/>
              </a:spcBef>
              <a:buNone/>
              <a:tabLst>
                <a:tab pos="1866900" algn="l"/>
              </a:tabLst>
            </a:pPr>
            <a:r>
              <a:rPr lang="en-GB" sz="2800" dirty="0">
                <a:solidFill>
                  <a:srgbClr val="03034C"/>
                </a:solidFill>
                <a:ea typeface="Verdana"/>
                <a:cs typeface="Helvetica"/>
              </a:rPr>
              <a:t>Introducing Business planning “Business plan is a journey”,  Q&amp;A session</a:t>
            </a:r>
          </a:p>
          <a:p>
            <a:pPr marL="295910" indent="-29591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66900" algn="l"/>
              </a:tabLst>
            </a:pPr>
            <a:r>
              <a:rPr lang="en-GB" sz="2800" b="1" dirty="0">
                <a:solidFill>
                  <a:srgbClr val="03034C"/>
                </a:solidFill>
              </a:rPr>
              <a:t>Towards an effective exploitation plan</a:t>
            </a:r>
          </a:p>
          <a:p>
            <a:pPr marL="360045" indent="0" algn="just">
              <a:spcBef>
                <a:spcPts val="0"/>
              </a:spcBef>
              <a:buNone/>
              <a:tabLst>
                <a:tab pos="1866900" algn="l"/>
              </a:tabLst>
            </a:pPr>
            <a:r>
              <a:rPr lang="en-GB" sz="2800" dirty="0">
                <a:solidFill>
                  <a:srgbClr val="03034C"/>
                </a:solidFill>
                <a:ea typeface="Verdana"/>
                <a:cs typeface="Helvetica"/>
              </a:rPr>
              <a:t>Working on the Lean Canvas and on the first draft of the Business Plan structure template</a:t>
            </a:r>
          </a:p>
          <a:p>
            <a:pPr marL="295910" indent="-29591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66900" algn="l"/>
              </a:tabLst>
            </a:pPr>
            <a:r>
              <a:rPr lang="en-GB" sz="2800" b="1" dirty="0">
                <a:solidFill>
                  <a:srgbClr val="03034C"/>
                </a:solidFill>
              </a:rPr>
              <a:t>The Exploitation Roadmap</a:t>
            </a:r>
          </a:p>
          <a:p>
            <a:pPr marL="360045" indent="0" algn="just">
              <a:spcBef>
                <a:spcPts val="0"/>
              </a:spcBef>
              <a:buNone/>
              <a:tabLst>
                <a:tab pos="1866900" algn="l"/>
              </a:tabLst>
            </a:pPr>
            <a:r>
              <a:rPr lang="en-GB" sz="2800" dirty="0">
                <a:solidFill>
                  <a:srgbClr val="03034C"/>
                </a:solidFill>
                <a:ea typeface="Verdana"/>
                <a:cs typeface="Helvetica"/>
              </a:rPr>
              <a:t>Discussing the key actions to be performed after the project’s end</a:t>
            </a:r>
          </a:p>
          <a:p>
            <a:pPr marL="295910" indent="-29591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66900" algn="l"/>
              </a:tabLst>
            </a:pPr>
            <a:r>
              <a:rPr lang="en-GB" sz="2800" b="1" dirty="0">
                <a:solidFill>
                  <a:srgbClr val="03034C"/>
                </a:solidFill>
              </a:rPr>
              <a:t>Sharing results open discussion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C4B18B5-E2FB-50C9-39AB-ED589020590F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it-IT" dirty="0">
                <a:solidFill>
                  <a:srgbClr val="FF5E00"/>
                </a:solidFill>
                <a:latin typeface="+mn-lt"/>
                <a:cs typeface="Helvetica" panose="020B0604020202020204" pitchFamily="34" charset="0"/>
              </a:rPr>
              <a:t>BPD Workshop Agenda</a:t>
            </a:r>
            <a:endParaRPr lang="en-GB" dirty="0">
              <a:solidFill>
                <a:srgbClr val="FF5E00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536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1F5ABF-A989-4575-99C9-C80DBE1A25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9C981413-CB5C-4C58-94D6-3D73441B2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79395"/>
              </p:ext>
            </p:extLst>
          </p:nvPr>
        </p:nvGraphicFramePr>
        <p:xfrm>
          <a:off x="1270039" y="1708448"/>
          <a:ext cx="14291090" cy="6246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8811">
                  <a:extLst>
                    <a:ext uri="{9D8B030D-6E8A-4147-A177-3AD203B41FA5}">
                      <a16:colId xmlns:a16="http://schemas.microsoft.com/office/drawing/2014/main" val="2067321355"/>
                    </a:ext>
                  </a:extLst>
                </a:gridCol>
                <a:gridCol w="5712279">
                  <a:extLst>
                    <a:ext uri="{9D8B030D-6E8A-4147-A177-3AD203B41FA5}">
                      <a16:colId xmlns:a16="http://schemas.microsoft.com/office/drawing/2014/main" val="2022743213"/>
                    </a:ext>
                  </a:extLst>
                </a:gridCol>
              </a:tblGrid>
              <a:tr h="434365">
                <a:tc>
                  <a:txBody>
                    <a:bodyPr/>
                    <a:lstStyle/>
                    <a:p>
                      <a:pPr algn="l"/>
                      <a:r>
                        <a:rPr lang="it-IT" sz="3200" b="1" dirty="0">
                          <a:solidFill>
                            <a:schemeClr val="bg1"/>
                          </a:solidFill>
                        </a:rPr>
                        <a:t>Steps</a:t>
                      </a:r>
                      <a:endParaRPr lang="en-GB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5E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3200" b="1" dirty="0">
                          <a:solidFill>
                            <a:schemeClr val="bg1"/>
                          </a:solidFill>
                        </a:rPr>
                        <a:t>Deadline</a:t>
                      </a:r>
                      <a:endParaRPr lang="en-GB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5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772892"/>
                  </a:ext>
                </a:extLst>
              </a:tr>
              <a:tr h="537702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Expert official appointment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Day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874792"/>
                  </a:ext>
                </a:extLst>
              </a:tr>
              <a:tr h="769630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Expert first contact with 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Day 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318359"/>
                  </a:ext>
                </a:extLst>
              </a:tr>
              <a:tr h="738221">
                <a:tc>
                  <a:txBody>
                    <a:bodyPr/>
                    <a:lstStyle/>
                    <a:p>
                      <a:pPr algn="l"/>
                      <a:r>
                        <a:rPr lang="it-IT" sz="2800" noProof="0" dirty="0" err="1">
                          <a:solidFill>
                            <a:srgbClr val="03034C"/>
                          </a:solidFill>
                        </a:rPr>
                        <a:t>Introductory</a:t>
                      </a:r>
                      <a:r>
                        <a:rPr lang="it-IT" sz="2800" noProof="0" dirty="0">
                          <a:solidFill>
                            <a:srgbClr val="03034C"/>
                          </a:solidFill>
                        </a:rPr>
                        <a:t> Call</a:t>
                      </a:r>
                      <a:endParaRPr lang="en-GB" sz="2800" noProof="0" dirty="0">
                        <a:solidFill>
                          <a:srgbClr val="0303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3034C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Within one week form first contact</a:t>
                      </a:r>
                      <a:endParaRPr lang="en-GB" sz="2800" noProof="0" dirty="0">
                        <a:solidFill>
                          <a:srgbClr val="03034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0189"/>
                  </a:ext>
                </a:extLst>
              </a:tr>
              <a:tr h="598601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Lean Canvas 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3 weeks before BPD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55121"/>
                  </a:ext>
                </a:extLst>
              </a:tr>
              <a:tr h="769630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Collection of draft Business Plan Structure, Roadmap and Lean Canvas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10 working days before BPD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398225"/>
                  </a:ext>
                </a:extLst>
              </a:tr>
              <a:tr h="598601">
                <a:tc>
                  <a:txBody>
                    <a:bodyPr/>
                    <a:lstStyle/>
                    <a:p>
                      <a:pPr algn="l"/>
                      <a:r>
                        <a:rPr lang="it-IT" sz="2800" noProof="0" dirty="0">
                          <a:solidFill>
                            <a:srgbClr val="03034C"/>
                          </a:solidFill>
                        </a:rPr>
                        <a:t>First set of </a:t>
                      </a:r>
                      <a:r>
                        <a:rPr lang="it-IT" sz="2800" noProof="0" dirty="0" err="1">
                          <a:solidFill>
                            <a:srgbClr val="03034C"/>
                          </a:solidFill>
                        </a:rPr>
                        <a:t>guidelines</a:t>
                      </a:r>
                      <a:r>
                        <a:rPr lang="it-IT" sz="2800" noProof="0" dirty="0">
                          <a:solidFill>
                            <a:srgbClr val="03034C"/>
                          </a:solidFill>
                        </a:rPr>
                        <a:t> </a:t>
                      </a:r>
                      <a:r>
                        <a:rPr lang="it-IT" sz="2800" noProof="0" dirty="0" err="1">
                          <a:solidFill>
                            <a:srgbClr val="03034C"/>
                          </a:solidFill>
                        </a:rPr>
                        <a:t>submitted</a:t>
                      </a:r>
                      <a:endParaRPr lang="en-GB" sz="2800" noProof="0" dirty="0">
                        <a:solidFill>
                          <a:srgbClr val="03034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800" noProof="0" dirty="0">
                          <a:solidFill>
                            <a:srgbClr val="03034C"/>
                          </a:solidFill>
                        </a:rPr>
                        <a:t>5 working days </a:t>
                      </a:r>
                      <a:r>
                        <a:rPr lang="it-IT" sz="2800" noProof="0" dirty="0" err="1">
                          <a:solidFill>
                            <a:srgbClr val="03034C"/>
                          </a:solidFill>
                        </a:rPr>
                        <a:t>before</a:t>
                      </a:r>
                      <a:r>
                        <a:rPr lang="it-IT" sz="2800" noProof="0" dirty="0">
                          <a:solidFill>
                            <a:srgbClr val="03034C"/>
                          </a:solidFill>
                        </a:rPr>
                        <a:t> BPD</a:t>
                      </a:r>
                      <a:endParaRPr lang="en-GB" sz="2800" noProof="0" dirty="0">
                        <a:solidFill>
                          <a:srgbClr val="03034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359458"/>
                  </a:ext>
                </a:extLst>
              </a:tr>
              <a:tr h="687745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>
                          <a:solidFill>
                            <a:srgbClr val="03034C"/>
                          </a:solidFill>
                        </a:rPr>
                        <a:t>BPD workshop and collection of feedback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Data agreed with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430"/>
                  </a:ext>
                </a:extLst>
              </a:tr>
              <a:tr h="792327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BPD final report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solidFill>
                            <a:srgbClr val="03034C"/>
                          </a:solidFill>
                        </a:rPr>
                        <a:t>2 weeks after BPD seminar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00313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896C09DF-398D-D333-10F4-C0904C927D3A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US" dirty="0">
                <a:solidFill>
                  <a:srgbClr val="FF5E00"/>
                </a:solidFill>
                <a:latin typeface="+mn-lt"/>
              </a:rPr>
              <a:t>Delivery Steps</a:t>
            </a:r>
            <a:endParaRPr lang="en-GB" dirty="0">
              <a:solidFill>
                <a:srgbClr val="FF5E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952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71FBA-60A5-0D8D-7B21-94DDEE57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5E00"/>
                </a:solidFill>
                <a:latin typeface="+mn-lt"/>
              </a:rPr>
              <a:t>To keep in mind, before you start…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22D1BC-057A-A304-5C9B-3332DF512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03034C"/>
                </a:solidFill>
                <a:latin typeface="+mn-lt"/>
              </a:rPr>
              <a:t>The «Booster» </a:t>
            </a:r>
            <a:r>
              <a:rPr lang="it-IT" sz="3600" dirty="0" err="1">
                <a:solidFill>
                  <a:srgbClr val="03034C"/>
                </a:solidFill>
                <a:latin typeface="+mn-lt"/>
              </a:rPr>
              <a:t>is</a:t>
            </a:r>
            <a:r>
              <a:rPr lang="it-IT" sz="3600" dirty="0">
                <a:solidFill>
                  <a:srgbClr val="03034C"/>
                </a:solidFill>
                <a:latin typeface="+mn-lt"/>
              </a:rPr>
              <a:t> a </a:t>
            </a:r>
            <a:r>
              <a:rPr lang="it-IT" sz="3600" b="1" dirty="0">
                <a:solidFill>
                  <a:srgbClr val="03034C"/>
                </a:solidFill>
                <a:latin typeface="+mn-lt"/>
              </a:rPr>
              <a:t>learning </a:t>
            </a:r>
            <a:r>
              <a:rPr lang="it-IT" sz="3600" b="1" dirty="0" err="1">
                <a:solidFill>
                  <a:srgbClr val="03034C"/>
                </a:solidFill>
                <a:latin typeface="+mn-lt"/>
              </a:rPr>
              <a:t>experience</a:t>
            </a:r>
            <a:endParaRPr lang="it-IT" sz="3600" b="1" dirty="0">
              <a:solidFill>
                <a:srgbClr val="03034C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it-IT" sz="3600" dirty="0" err="1">
                <a:solidFill>
                  <a:srgbClr val="03034C"/>
                </a:solidFill>
                <a:latin typeface="+mn-lt"/>
              </a:rPr>
              <a:t>Allignement</a:t>
            </a:r>
            <a:r>
              <a:rPr lang="it-IT" sz="3600" dirty="0">
                <a:solidFill>
                  <a:srgbClr val="03034C"/>
                </a:solidFill>
                <a:latin typeface="+mn-lt"/>
              </a:rPr>
              <a:t> of the </a:t>
            </a:r>
            <a:r>
              <a:rPr lang="it-IT" sz="3600" b="1" dirty="0" err="1">
                <a:solidFill>
                  <a:srgbClr val="03034C"/>
                </a:solidFill>
                <a:latin typeface="+mn-lt"/>
              </a:rPr>
              <a:t>expectations</a:t>
            </a:r>
            <a:endParaRPr lang="it-IT" sz="3600" dirty="0">
              <a:solidFill>
                <a:srgbClr val="03034C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03034C"/>
                </a:solidFill>
                <a:latin typeface="+mn-lt"/>
              </a:rPr>
              <a:t>Focus on the </a:t>
            </a:r>
            <a:r>
              <a:rPr lang="it-IT" sz="3600" b="1" dirty="0">
                <a:solidFill>
                  <a:srgbClr val="03034C"/>
                </a:solidFill>
                <a:latin typeface="+mn-lt"/>
              </a:rPr>
              <a:t>deadlines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03034C"/>
                </a:solidFill>
                <a:latin typeface="+mn-lt"/>
              </a:rPr>
              <a:t>Focus on the </a:t>
            </a:r>
            <a:r>
              <a:rPr lang="it-IT" sz="3600" b="1" dirty="0">
                <a:solidFill>
                  <a:srgbClr val="03034C"/>
                </a:solidFill>
                <a:latin typeface="+mn-lt"/>
              </a:rPr>
              <a:t>key concepts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it-IT" sz="3600" dirty="0" err="1">
                <a:solidFill>
                  <a:srgbClr val="03034C"/>
                </a:solidFill>
                <a:latin typeface="+mn-lt"/>
              </a:rPr>
              <a:t>Clarity</a:t>
            </a:r>
            <a:r>
              <a:rPr lang="it-IT" sz="3600" dirty="0">
                <a:solidFill>
                  <a:srgbClr val="03034C"/>
                </a:solidFill>
                <a:latin typeface="+mn-lt"/>
              </a:rPr>
              <a:t> of </a:t>
            </a:r>
            <a:r>
              <a:rPr lang="it-IT" sz="3600" dirty="0" err="1">
                <a:solidFill>
                  <a:srgbClr val="03034C"/>
                </a:solidFill>
                <a:latin typeface="+mn-lt"/>
              </a:rPr>
              <a:t>purposes</a:t>
            </a:r>
            <a:r>
              <a:rPr lang="it-IT" sz="3600" dirty="0">
                <a:solidFill>
                  <a:srgbClr val="03034C"/>
                </a:solidFill>
                <a:latin typeface="+mn-lt"/>
              </a:rPr>
              <a:t> of the </a:t>
            </a:r>
            <a:r>
              <a:rPr lang="it-IT" sz="3600" b="1" dirty="0">
                <a:solidFill>
                  <a:srgbClr val="03034C"/>
                </a:solidFill>
                <a:latin typeface="+mn-lt"/>
              </a:rPr>
              <a:t>tools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C81880-3AFE-F825-CBD4-1031943278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6" name="Picture 5" descr="Large skydiving group mid-air">
            <a:extLst>
              <a:ext uri="{FF2B5EF4-FFF2-40B4-BE49-F238E27FC236}">
                <a16:creationId xmlns:a16="http://schemas.microsoft.com/office/drawing/2014/main" id="{1B4FDC00-83EE-C2FB-0419-CCF511DAB6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4699" y="0"/>
            <a:ext cx="6405563" cy="9629328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C970338-3920-742C-25D9-D597D44F8E55}"/>
              </a:ext>
            </a:extLst>
          </p:cNvPr>
          <p:cNvSpPr/>
          <p:nvPr/>
        </p:nvSpPr>
        <p:spPr>
          <a:xfrm>
            <a:off x="10934698" y="-22767"/>
            <a:ext cx="792088" cy="9652095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77528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wo white strings one below is tangled while the one above is curved">
            <a:extLst>
              <a:ext uri="{FF2B5EF4-FFF2-40B4-BE49-F238E27FC236}">
                <a16:creationId xmlns:a16="http://schemas.microsoft.com/office/drawing/2014/main" id="{F837A220-5E41-40A1-9A09-7F4D8ECE0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7340262" cy="96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0CB06A-D348-4C22-9308-222A1F220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050" y="2728889"/>
            <a:ext cx="14603374" cy="2586062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r>
              <a:rPr lang="en-GB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 do not really understand something unless you can explain it to your grandmother.” -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 Einstein</a:t>
            </a:r>
            <a:endParaRPr lang="en-GB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016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6">
            <a:extLst>
              <a:ext uri="{FF2B5EF4-FFF2-40B4-BE49-F238E27FC236}">
                <a16:creationId xmlns:a16="http://schemas.microsoft.com/office/drawing/2014/main" id="{AF17D957-58FF-4130-9DD7-37FC4468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0051" y="3004592"/>
            <a:ext cx="8568952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it-IT" sz="3600" b="1" dirty="0">
                <a:solidFill>
                  <a:schemeClr val="bg1"/>
                </a:solidFill>
                <a:latin typeface="+mn-lt"/>
              </a:rPr>
              <a:t>Antonello Fiorucci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it-IT" sz="3200" b="1" dirty="0">
              <a:solidFill>
                <a:schemeClr val="bg1"/>
              </a:solidFill>
              <a:latin typeface="+mn-lt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chemeClr val="bg1"/>
                </a:solidFill>
                <a:latin typeface="+mn-lt"/>
              </a:rPr>
              <a:t>a.fiorucci@meta-group.com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chemeClr val="bg1"/>
                </a:solidFill>
                <a:latin typeface="+mn-lt"/>
              </a:rPr>
              <a:t>www.horizonresultsbooster.eu</a:t>
            </a:r>
            <a:endParaRPr sz="3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6DB785-328D-8C68-47C3-21AB638FD493}"/>
              </a:ext>
            </a:extLst>
          </p:cNvPr>
          <p:cNvSpPr/>
          <p:nvPr/>
        </p:nvSpPr>
        <p:spPr>
          <a:xfrm>
            <a:off x="10329333" y="1035056"/>
            <a:ext cx="7010665" cy="83852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Segnaposto testo 3"/>
          <p:cNvSpPr txBox="1">
            <a:spLocks/>
          </p:cNvSpPr>
          <p:nvPr/>
        </p:nvSpPr>
        <p:spPr>
          <a:xfrm>
            <a:off x="1103705" y="2582255"/>
            <a:ext cx="13850545" cy="458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defPPr>
              <a:defRPr lang="it-IT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 defTabSz="584199">
              <a:lnSpc>
                <a:spcPct val="105000"/>
              </a:lnSpc>
              <a:spcAft>
                <a:spcPts val="1200"/>
              </a:spcAft>
              <a:buClr>
                <a:srgbClr val="03034C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alibri"/>
                <a:ea typeface="Arial Unicode MS"/>
                <a:cs typeface="Helvetica"/>
              </a:rPr>
              <a:t>Responding to specific </a:t>
            </a:r>
            <a:r>
              <a:rPr lang="en-US" altLang="en-US" sz="3600" b="1" dirty="0">
                <a:solidFill>
                  <a:srgbClr val="FF6600"/>
                </a:solidFill>
                <a:latin typeface="Calibri"/>
                <a:ea typeface="Arial Unicode MS"/>
                <a:cs typeface="Helvetica"/>
              </a:rPr>
              <a:t>needs</a:t>
            </a:r>
            <a:r>
              <a:rPr lang="en-US" altLang="en-US" sz="3600" b="1" dirty="0">
                <a:solidFill>
                  <a:srgbClr val="F7721F"/>
                </a:solidFill>
                <a:latin typeface="Calibri"/>
                <a:ea typeface="Arial Unicode MS"/>
                <a:cs typeface="Helvetica"/>
              </a:rPr>
              <a:t>,</a:t>
            </a:r>
            <a:r>
              <a:rPr lang="en-US" altLang="en-US" sz="3600" dirty="0">
                <a:latin typeface="Calibri"/>
                <a:ea typeface="Arial Unicode MS"/>
                <a:cs typeface="Helvetica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libri"/>
                <a:ea typeface="Arial Unicode MS"/>
                <a:cs typeface="Helvetica"/>
              </a:rPr>
              <a:t>to the demand of a well-defined group of </a:t>
            </a:r>
            <a:r>
              <a:rPr lang="en-US" altLang="en-US" sz="3600" dirty="0">
                <a:solidFill>
                  <a:srgbClr val="F7721F"/>
                </a:solidFill>
                <a:latin typeface="Calibri"/>
                <a:ea typeface="Arial Unicode MS"/>
                <a:cs typeface="Helvetica"/>
              </a:rPr>
              <a:t>“</a:t>
            </a:r>
            <a:r>
              <a:rPr lang="en-US" altLang="en-US" sz="3600" b="1" dirty="0">
                <a:solidFill>
                  <a:srgbClr val="FF6600"/>
                </a:solidFill>
                <a:latin typeface="Calibri"/>
                <a:ea typeface="Arial Unicode MS"/>
                <a:cs typeface="Helvetica"/>
              </a:rPr>
              <a:t>customers</a:t>
            </a:r>
            <a:r>
              <a:rPr lang="en-US" altLang="en-US" sz="3600" b="1" dirty="0">
                <a:solidFill>
                  <a:srgbClr val="F7721F"/>
                </a:solidFill>
                <a:latin typeface="Calibri"/>
                <a:ea typeface="Arial Unicode MS"/>
                <a:cs typeface="Helvetica"/>
              </a:rPr>
              <a:t>”</a:t>
            </a:r>
            <a:endParaRPr lang="en-US" altLang="en-US" sz="3600" b="1" dirty="0">
              <a:solidFill>
                <a:srgbClr val="FF5E00"/>
              </a:solidFill>
              <a:latin typeface="Calibri"/>
              <a:ea typeface="Arial Unicode MS"/>
              <a:cs typeface="Helvetica"/>
            </a:endParaRPr>
          </a:p>
          <a:p>
            <a:pPr marL="571500" lvl="1" indent="-571500" algn="l" defTabSz="584199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rgbClr val="03034C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alibri"/>
                <a:cs typeface="Calibri"/>
              </a:rPr>
              <a:t>Selected by the partners for </a:t>
            </a:r>
            <a:r>
              <a:rPr lang="en-US" altLang="en-US" sz="3600" b="1" dirty="0">
                <a:solidFill>
                  <a:srgbClr val="FF6600"/>
                </a:solidFill>
                <a:latin typeface="Calibri"/>
                <a:cs typeface="Calibri"/>
              </a:rPr>
              <a:t>use</a:t>
            </a:r>
            <a:r>
              <a:rPr lang="en-US" altLang="en-US" sz="3600" dirty="0">
                <a:solidFill>
                  <a:srgbClr val="F7721F"/>
                </a:solidFill>
                <a:latin typeface="Calibri"/>
                <a:cs typeface="Calibri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libri"/>
                <a:cs typeface="Calibri"/>
              </a:rPr>
              <a:t>and/or </a:t>
            </a:r>
            <a:r>
              <a:rPr lang="en-US" altLang="en-US" sz="3600" b="1" dirty="0">
                <a:solidFill>
                  <a:srgbClr val="FF6600"/>
                </a:solidFill>
                <a:latin typeface="Calibri"/>
                <a:ea typeface="Arial Unicode MS" panose="020B0604020202020204" pitchFamily="34" charset="-128"/>
                <a:cs typeface="Helvetica" panose="020B0604020202020204" pitchFamily="34" charset="0"/>
              </a:rPr>
              <a:t>market</a:t>
            </a:r>
            <a:r>
              <a:rPr lang="en-US" altLang="en-US" sz="3600" dirty="0">
                <a:latin typeface="Calibri"/>
                <a:cs typeface="Calibri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libri"/>
                <a:cs typeface="Calibri"/>
              </a:rPr>
              <a:t>introduction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07018" y="4572000"/>
            <a:ext cx="6093588" cy="31906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71" lvl="1" indent="-571471" algn="l" defTabSz="584199">
              <a:spcBef>
                <a:spcPts val="799"/>
              </a:spcBef>
              <a:buClr>
                <a:srgbClr val="FF5E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A product or process</a:t>
            </a:r>
          </a:p>
          <a:p>
            <a:pPr marL="571471" lvl="1" indent="-571471" algn="l" defTabSz="584199">
              <a:spcBef>
                <a:spcPts val="799"/>
              </a:spcBef>
              <a:buClr>
                <a:srgbClr val="FF5E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A new service</a:t>
            </a:r>
          </a:p>
          <a:p>
            <a:pPr marL="571471" lvl="1" indent="-571471" defTabSz="584199">
              <a:spcBef>
                <a:spcPts val="799"/>
              </a:spcBef>
              <a:buClr>
                <a:srgbClr val="FF5E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A new policy</a:t>
            </a:r>
          </a:p>
          <a:p>
            <a:pPr marL="571471" lvl="1" indent="-571471" defTabSz="584199">
              <a:spcBef>
                <a:spcPts val="799"/>
              </a:spcBef>
              <a:buClr>
                <a:srgbClr val="FF5E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New standard</a:t>
            </a:r>
          </a:p>
          <a:p>
            <a:pPr marL="571471" lvl="1" indent="-571471" algn="l" defTabSz="584199">
              <a:spcBef>
                <a:spcPts val="799"/>
              </a:spcBef>
              <a:buClr>
                <a:srgbClr val="FF5E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New training courses</a:t>
            </a:r>
          </a:p>
          <a:p>
            <a:pPr marL="571471" lvl="1" indent="-571471" algn="l" defTabSz="584199">
              <a:spcBef>
                <a:spcPts val="799"/>
              </a:spcBef>
              <a:buClr>
                <a:srgbClr val="FF5E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Calibri"/>
                <a:cs typeface="Calibri"/>
              </a:rPr>
              <a:t>Input for a new project</a:t>
            </a:r>
            <a:endParaRPr lang="it-IT"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1" name="Segnaposto testo 3"/>
          <p:cNvSpPr txBox="1">
            <a:spLocks/>
          </p:cNvSpPr>
          <p:nvPr/>
        </p:nvSpPr>
        <p:spPr>
          <a:xfrm>
            <a:off x="2078432" y="1808657"/>
            <a:ext cx="5832469" cy="77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defPPr>
              <a:defRPr lang="it-IT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defTabSz="584199">
              <a:spcBef>
                <a:spcPts val="799"/>
              </a:spcBef>
              <a:buSzPct val="75000"/>
              <a:buNone/>
              <a:defRPr/>
            </a:pPr>
            <a:endParaRPr lang="en-US" altLang="en-US" sz="3600">
              <a:latin typeface="Calibri"/>
              <a:cs typeface="Calibri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50DF2DF-BD6F-4BF4-A21B-9564379CF5E9}"/>
              </a:ext>
            </a:extLst>
          </p:cNvPr>
          <p:cNvSpPr txBox="1">
            <a:spLocks/>
          </p:cNvSpPr>
          <p:nvPr/>
        </p:nvSpPr>
        <p:spPr>
          <a:xfrm>
            <a:off x="1105303" y="1035057"/>
            <a:ext cx="16234695" cy="77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defPPr>
              <a:defRPr lang="it-IT"/>
            </a:defPPr>
            <a:lvl1pPr marL="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84229">
              <a:spcBef>
                <a:spcPct val="0"/>
              </a:spcBef>
            </a:pPr>
            <a:r>
              <a:rPr lang="en-US" altLang="en-US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The </a:t>
            </a:r>
            <a:r>
              <a:rPr lang="en-US" altLang="en-US" sz="40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Key Exploitable Result </a:t>
            </a:r>
            <a:r>
              <a:rPr lang="en-US" altLang="en-US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(KER) is the hero!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5728882-8499-C375-11E8-541EF3D01F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defPPr>
              <a:defRPr lang="it-IT"/>
            </a:defPPr>
            <a:lvl1pPr marL="0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24757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49514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74271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99027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23784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8541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3298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98055" algn="l" defTabSz="1849514" rtl="0" eaLnBrk="1" latinLnBrk="0" hangingPunct="1">
              <a:defRPr sz="36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Picture 4" descr="Image of Deadpool movie hero.">
            <a:extLst>
              <a:ext uri="{FF2B5EF4-FFF2-40B4-BE49-F238E27FC236}">
                <a16:creationId xmlns:a16="http://schemas.microsoft.com/office/drawing/2014/main" id="{FDDC87E8-EB2C-5CA4-5D2E-D489F77CE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58"/>
          <a:stretch/>
        </p:blipFill>
        <p:spPr>
          <a:xfrm>
            <a:off x="9539659" y="5196487"/>
            <a:ext cx="7800340" cy="44407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8829A22-99D5-9C12-ECB5-F497A0565D09}"/>
              </a:ext>
            </a:extLst>
          </p:cNvPr>
          <p:cNvGrpSpPr/>
          <p:nvPr/>
        </p:nvGrpSpPr>
        <p:grpSpPr>
          <a:xfrm>
            <a:off x="7800604" y="4876800"/>
            <a:ext cx="3271271" cy="2636300"/>
            <a:chOff x="7236765" y="5139338"/>
            <a:chExt cx="3271271" cy="26363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E706564-4B5F-6E43-CF49-60A058B92739}"/>
                </a:ext>
              </a:extLst>
            </p:cNvPr>
            <p:cNvSpPr/>
            <p:nvPr/>
          </p:nvSpPr>
          <p:spPr>
            <a:xfrm rot="16200000">
              <a:off x="7554251" y="4821852"/>
              <a:ext cx="2636300" cy="3271271"/>
            </a:xfrm>
            <a:prstGeom prst="wedgeRoundRectCallout">
              <a:avLst/>
            </a:prstGeom>
            <a:solidFill>
              <a:schemeClr val="bg1"/>
            </a:solidFill>
            <a:ln w="12700" cap="flat">
              <a:solidFill>
                <a:schemeClr val="bg2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" name="Rettangolo 1"/>
            <p:cNvSpPr/>
            <p:nvPr/>
          </p:nvSpPr>
          <p:spPr>
            <a:xfrm>
              <a:off x="7597672" y="5580324"/>
              <a:ext cx="25494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0230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0460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50690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00919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51149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01379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51609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01839" algn="l" defTabSz="1300460" rtl="0" eaLnBrk="1" latinLnBrk="0" hangingPunct="1">
                <a:defRPr sz="2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defTabSz="584199">
                <a:spcBef>
                  <a:spcPts val="799"/>
                </a:spcBef>
                <a:buClr>
                  <a:schemeClr val="accent1">
                    <a:lumMod val="50000"/>
                  </a:schemeClr>
                </a:buClr>
                <a:buSzPct val="75000"/>
                <a:defRPr/>
              </a:pPr>
              <a:r>
                <a:rPr lang="en-US" sz="3600" b="1" dirty="0">
                  <a:solidFill>
                    <a:srgbClr val="03034C"/>
                  </a:solidFill>
                  <a:latin typeface="Calibri"/>
                  <a:cs typeface="Calibri"/>
                </a:rPr>
                <a:t>I am </a:t>
              </a:r>
              <a:r>
                <a:rPr lang="en-US" sz="3600" b="1" dirty="0">
                  <a:solidFill>
                    <a:srgbClr val="FF5E00"/>
                  </a:solidFill>
                  <a:latin typeface="Calibri"/>
                  <a:cs typeface="Calibri"/>
                </a:rPr>
                <a:t>not</a:t>
              </a:r>
              <a:r>
                <a:rPr lang="en-US" sz="3600" b="1" dirty="0">
                  <a:solidFill>
                    <a:srgbClr val="03034C"/>
                  </a:solidFill>
                  <a:latin typeface="Calibri"/>
                  <a:cs typeface="Calibri"/>
                </a:rPr>
                <a:t> just a patent!</a:t>
              </a:r>
              <a:endParaRPr lang="en-US" sz="3600" dirty="0">
                <a:solidFill>
                  <a:srgbClr val="03034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06543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8F72-BC7D-C091-63F2-602E9CB458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6149517" y="7936084"/>
            <a:ext cx="720080" cy="476086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6" name="Picture 5" descr="WATEREYE logo">
            <a:extLst>
              <a:ext uri="{FF2B5EF4-FFF2-40B4-BE49-F238E27FC236}">
                <a16:creationId xmlns:a16="http://schemas.microsoft.com/office/drawing/2014/main" id="{68940590-64D0-953F-EA1B-E5880F8FB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65" y="631718"/>
            <a:ext cx="5207162" cy="1006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58FCE-F07F-EA64-F307-4BF5AB8DBC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6" r="8086"/>
          <a:stretch/>
        </p:blipFill>
        <p:spPr>
          <a:xfrm>
            <a:off x="6620794" y="-52264"/>
            <a:ext cx="10719469" cy="97536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7C61E6-5D11-2995-626C-7A8813C1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97" y="2284512"/>
            <a:ext cx="5338554" cy="10064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i="1" dirty="0">
                <a:solidFill>
                  <a:srgbClr val="000154"/>
                </a:solidFill>
              </a:rPr>
              <a:t>O&amp;M tools integrating accurate structural health in offshore energy</a:t>
            </a:r>
            <a:endParaRPr lang="en-GB" sz="2800" dirty="0">
              <a:solidFill>
                <a:srgbClr val="00015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A5D375-901C-ED61-FAA0-806709C35936}"/>
              </a:ext>
            </a:extLst>
          </p:cNvPr>
          <p:cNvSpPr/>
          <p:nvPr/>
        </p:nvSpPr>
        <p:spPr>
          <a:xfrm>
            <a:off x="0" y="8544131"/>
            <a:ext cx="3341539" cy="101318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4784EAC-1C13-9A87-1FB5-B81A2AB72A2D}"/>
              </a:ext>
            </a:extLst>
          </p:cNvPr>
          <p:cNvSpPr txBox="1">
            <a:spLocks/>
          </p:cNvSpPr>
          <p:nvPr/>
        </p:nvSpPr>
        <p:spPr>
          <a:xfrm>
            <a:off x="1580748" y="3364632"/>
            <a:ext cx="4463468" cy="121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SOCIETAL CHALLENGES - Secure, clean and efficient energy</a:t>
            </a:r>
            <a:endParaRPr lang="pt-BR" sz="2200" dirty="0">
              <a:solidFill>
                <a:srgbClr val="000154"/>
              </a:solidFill>
            </a:endParaRPr>
          </a:p>
          <a:p>
            <a:pPr marL="0" indent="0" algn="l">
              <a:buFont typeface="Segoe UI" panose="020B0502040204020203" pitchFamily="34" charset="0"/>
              <a:buNone/>
            </a:pPr>
            <a:endParaRPr lang="pt-BR" b="1" dirty="0">
              <a:solidFill>
                <a:srgbClr val="000154"/>
              </a:solidFill>
            </a:endParaRPr>
          </a:p>
        </p:txBody>
      </p:sp>
      <p:pic>
        <p:nvPicPr>
          <p:cNvPr id="29" name="Graphic 28" descr="Building with solid fill">
            <a:extLst>
              <a:ext uri="{FF2B5EF4-FFF2-40B4-BE49-F238E27FC236}">
                <a16:creationId xmlns:a16="http://schemas.microsoft.com/office/drawing/2014/main" id="{16AAABCD-A962-BE8E-F058-9BCF3B8815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938" y="5793560"/>
            <a:ext cx="574703" cy="574703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2593A45-D493-2572-9AD5-3B05F00A6039}"/>
              </a:ext>
            </a:extLst>
          </p:cNvPr>
          <p:cNvSpPr txBox="1">
            <a:spLocks/>
          </p:cNvSpPr>
          <p:nvPr/>
        </p:nvSpPr>
        <p:spPr>
          <a:xfrm>
            <a:off x="1491195" y="8765232"/>
            <a:ext cx="4463468" cy="57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pt-BR" sz="2200" dirty="0">
                <a:solidFill>
                  <a:srgbClr val="FF5E00"/>
                </a:solidFill>
              </a:rPr>
              <a:t> www. watereye-project.eu</a:t>
            </a:r>
            <a:endParaRPr lang="en-GB" sz="2200" dirty="0">
              <a:solidFill>
                <a:srgbClr val="FF5E00"/>
              </a:solidFill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51DC067-6BCC-E135-D4B8-6C75A685F07E}"/>
              </a:ext>
            </a:extLst>
          </p:cNvPr>
          <p:cNvSpPr txBox="1">
            <a:spLocks/>
          </p:cNvSpPr>
          <p:nvPr/>
        </p:nvSpPr>
        <p:spPr>
          <a:xfrm>
            <a:off x="1580747" y="5742583"/>
            <a:ext cx="4543281" cy="194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000" b="1" dirty="0" err="1">
                <a:solidFill>
                  <a:srgbClr val="000154"/>
                </a:solidFill>
              </a:rPr>
              <a:t>Ceit</a:t>
            </a:r>
            <a:r>
              <a:rPr lang="en-GB" sz="2000" b="1" dirty="0">
                <a:solidFill>
                  <a:srgbClr val="000154"/>
                </a:solidFill>
              </a:rPr>
              <a:t> (ES</a:t>
            </a:r>
            <a:r>
              <a:rPr lang="en-GB" sz="2000" dirty="0">
                <a:solidFill>
                  <a:srgbClr val="000154"/>
                </a:solidFill>
              </a:rPr>
              <a:t>), COBRA (ES), Semantic Web Company (AT), Delft Dynamics (NL), Flanders Make (BE), PLOCAN (ES), SINTEF Industry (NO), SINTEF Energy Research (NO), TU Delft (NL)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10994CD-EA74-B2E5-79FB-099269CAE1EE}"/>
              </a:ext>
            </a:extLst>
          </p:cNvPr>
          <p:cNvSpPr txBox="1">
            <a:spLocks/>
          </p:cNvSpPr>
          <p:nvPr/>
        </p:nvSpPr>
        <p:spPr>
          <a:xfrm>
            <a:off x="1580748" y="4345610"/>
            <a:ext cx="4463468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PDESC, BPD</a:t>
            </a:r>
            <a:endParaRPr lang="es-ES" sz="2200" dirty="0">
              <a:solidFill>
                <a:srgbClr val="000154"/>
              </a:solidFill>
            </a:endParaRPr>
          </a:p>
        </p:txBody>
      </p:sp>
      <p:pic>
        <p:nvPicPr>
          <p:cNvPr id="10" name="Graphic 9" descr="World with solid fill">
            <a:extLst>
              <a:ext uri="{FF2B5EF4-FFF2-40B4-BE49-F238E27FC236}">
                <a16:creationId xmlns:a16="http://schemas.microsoft.com/office/drawing/2014/main" id="{64FDF910-86ED-6EDD-FEFD-1D08E60C4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029" y="8765232"/>
            <a:ext cx="435263" cy="43526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4E78D3F-22E9-C71A-83BE-67A3D047E959}"/>
              </a:ext>
            </a:extLst>
          </p:cNvPr>
          <p:cNvGrpSpPr/>
          <p:nvPr/>
        </p:nvGrpSpPr>
        <p:grpSpPr>
          <a:xfrm>
            <a:off x="7251723" y="1060376"/>
            <a:ext cx="9843345" cy="7271448"/>
            <a:chOff x="7252299" y="2428528"/>
            <a:chExt cx="9617298" cy="7059160"/>
          </a:xfrm>
        </p:grpSpPr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AD999F9E-2EB7-E30E-2943-99D594C410B6}"/>
                </a:ext>
              </a:extLst>
            </p:cNvPr>
            <p:cNvSpPr txBox="1">
              <a:spLocks/>
            </p:cNvSpPr>
            <p:nvPr/>
          </p:nvSpPr>
          <p:spPr>
            <a:xfrm>
              <a:off x="7366040" y="2428528"/>
              <a:ext cx="7856819" cy="457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b="1" dirty="0">
                  <a:solidFill>
                    <a:srgbClr val="000154"/>
                  </a:solidFill>
                </a:rPr>
                <a:t>AT A GLANCE</a:t>
              </a:r>
              <a:endParaRPr lang="en-GB" b="1" dirty="0">
                <a:solidFill>
                  <a:srgbClr val="000154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B79EB44-CC08-4251-69CA-FAEBF13B9FFF}"/>
                </a:ext>
              </a:extLst>
            </p:cNvPr>
            <p:cNvGrpSpPr/>
            <p:nvPr/>
          </p:nvGrpSpPr>
          <p:grpSpPr>
            <a:xfrm>
              <a:off x="7252299" y="2967181"/>
              <a:ext cx="9257258" cy="641762"/>
              <a:chOff x="7252299" y="2967181"/>
              <a:chExt cx="9257258" cy="641762"/>
            </a:xfrm>
          </p:grpSpPr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EF7D01DA-7800-4C03-23DF-863212C029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6495" y="2967181"/>
                <a:ext cx="8693062" cy="6417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 lnSpcReduction="10000"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None/>
                </a:pPr>
                <a:r>
                  <a:rPr lang="en-GB" sz="2200" dirty="0">
                    <a:solidFill>
                      <a:srgbClr val="000154"/>
                    </a:solidFill>
                  </a:rPr>
                  <a:t>Whole study of corrosion and its consequences in the different parts of a WT structure.</a:t>
                </a:r>
              </a:p>
            </p:txBody>
          </p:sp>
          <p:pic>
            <p:nvPicPr>
              <p:cNvPr id="17" name="Graphic 16" descr="Chevron arrows with solid fill">
                <a:extLst>
                  <a:ext uri="{FF2B5EF4-FFF2-40B4-BE49-F238E27FC236}">
                    <a16:creationId xmlns:a16="http://schemas.microsoft.com/office/drawing/2014/main" id="{EEA6526D-6AEA-DBFA-2890-E17459CB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52299" y="2967181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F91BBBA-247B-A044-BBD7-2372B5D045D7}"/>
                </a:ext>
              </a:extLst>
            </p:cNvPr>
            <p:cNvGrpSpPr/>
            <p:nvPr/>
          </p:nvGrpSpPr>
          <p:grpSpPr>
            <a:xfrm>
              <a:off x="7262478" y="3614785"/>
              <a:ext cx="9576783" cy="586845"/>
              <a:chOff x="7262478" y="3614785"/>
              <a:chExt cx="9576783" cy="586845"/>
            </a:xfrm>
          </p:grpSpPr>
          <p:pic>
            <p:nvPicPr>
              <p:cNvPr id="18" name="Graphic 17" descr="Chevron arrows with solid fill">
                <a:extLst>
                  <a:ext uri="{FF2B5EF4-FFF2-40B4-BE49-F238E27FC236}">
                    <a16:creationId xmlns:a16="http://schemas.microsoft.com/office/drawing/2014/main" id="{2CF1E479-B9DD-DBD5-1FD5-51914D742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62478" y="364915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5" name="Text Placeholder 3">
                <a:extLst>
                  <a:ext uri="{FF2B5EF4-FFF2-40B4-BE49-F238E27FC236}">
                    <a16:creationId xmlns:a16="http://schemas.microsoft.com/office/drawing/2014/main" id="{174028FF-3F6D-FCF4-A8A0-8C9AF93447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6495" y="3614785"/>
                <a:ext cx="9022766" cy="5868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Autofit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None/>
                </a:pPr>
                <a:r>
                  <a:rPr lang="en-US" dirty="0">
                    <a:solidFill>
                      <a:srgbClr val="000154"/>
                    </a:solidFill>
                  </a:rPr>
                  <a:t>Design and validation in field of smart corrosion monitoring solution based on a network of ultrasound sensor nodes.</a:t>
                </a:r>
                <a:endParaRPr lang="en-GB" dirty="0">
                  <a:solidFill>
                    <a:srgbClr val="000154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5379FB9-F9E3-5064-3AEA-AD5A18F8265D}"/>
                </a:ext>
              </a:extLst>
            </p:cNvPr>
            <p:cNvGrpSpPr/>
            <p:nvPr/>
          </p:nvGrpSpPr>
          <p:grpSpPr>
            <a:xfrm>
              <a:off x="7252299" y="4302990"/>
              <a:ext cx="9257258" cy="653906"/>
              <a:chOff x="7252299" y="4302990"/>
              <a:chExt cx="9257258" cy="653906"/>
            </a:xfrm>
          </p:grpSpPr>
          <p:pic>
            <p:nvPicPr>
              <p:cNvPr id="19" name="Graphic 18" descr="Chevron arrows with solid fill">
                <a:extLst>
                  <a:ext uri="{FF2B5EF4-FFF2-40B4-BE49-F238E27FC236}">
                    <a16:creationId xmlns:a16="http://schemas.microsoft.com/office/drawing/2014/main" id="{E2730316-0804-3727-114C-D38ED43E3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52299" y="430299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5568C8F6-A8F3-7337-A223-19AA0EE763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6495" y="4335229"/>
                <a:ext cx="8693062" cy="6216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Font typeface="Segoe UI" panose="020B0502040204020203" pitchFamily="34" charset="0"/>
                  <a:buNone/>
                </a:pPr>
                <a:r>
                  <a:rPr lang="en-US" dirty="0">
                    <a:solidFill>
                      <a:srgbClr val="000154"/>
                    </a:solidFill>
                  </a:rPr>
                  <a:t>Corrosion testing in lab and in field (atmospheric and splash zones).</a:t>
                </a:r>
                <a:endParaRPr lang="en-GB" dirty="0">
                  <a:solidFill>
                    <a:srgbClr val="000154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391170B-288D-4405-A7F0-A45A317AFB3D}"/>
                </a:ext>
              </a:extLst>
            </p:cNvPr>
            <p:cNvGrpSpPr/>
            <p:nvPr/>
          </p:nvGrpSpPr>
          <p:grpSpPr>
            <a:xfrm>
              <a:off x="7262477" y="4871881"/>
              <a:ext cx="9308628" cy="875876"/>
              <a:chOff x="7262477" y="4871881"/>
              <a:chExt cx="9308628" cy="875876"/>
            </a:xfrm>
          </p:grpSpPr>
          <p:pic>
            <p:nvPicPr>
              <p:cNvPr id="20" name="Graphic 19" descr="Chevron arrows with solid fill">
                <a:extLst>
                  <a:ext uri="{FF2B5EF4-FFF2-40B4-BE49-F238E27FC236}">
                    <a16:creationId xmlns:a16="http://schemas.microsoft.com/office/drawing/2014/main" id="{3EBEBC00-1B74-590E-E81F-ECC26B6A5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62477" y="4871881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7" name="Text Placeholder 3">
                <a:extLst>
                  <a:ext uri="{FF2B5EF4-FFF2-40B4-BE49-F238E27FC236}">
                    <a16:creationId xmlns:a16="http://schemas.microsoft.com/office/drawing/2014/main" id="{88A8FA22-DA91-D8EA-5EF6-4EA055932D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8043" y="5061042"/>
                <a:ext cx="8693062" cy="6867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Font typeface="Segoe UI" panose="020B0502040204020203" pitchFamily="34" charset="0"/>
                  <a:buNone/>
                </a:pPr>
                <a:endParaRPr lang="en-GB" dirty="0">
                  <a:solidFill>
                    <a:srgbClr val="000154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AA2E2C-F2A9-1994-1DE5-2674D092E54A}"/>
                </a:ext>
              </a:extLst>
            </p:cNvPr>
            <p:cNvGrpSpPr/>
            <p:nvPr/>
          </p:nvGrpSpPr>
          <p:grpSpPr>
            <a:xfrm>
              <a:off x="7262477" y="5625059"/>
              <a:ext cx="9277416" cy="971293"/>
              <a:chOff x="7262477" y="5625059"/>
              <a:chExt cx="9277416" cy="971293"/>
            </a:xfrm>
          </p:grpSpPr>
          <p:pic>
            <p:nvPicPr>
              <p:cNvPr id="21" name="Graphic 20" descr="Chevron arrows with solid fill">
                <a:extLst>
                  <a:ext uri="{FF2B5EF4-FFF2-40B4-BE49-F238E27FC236}">
                    <a16:creationId xmlns:a16="http://schemas.microsoft.com/office/drawing/2014/main" id="{463B41D5-47E4-08F1-94DB-23F7AA1D5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62477" y="562505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8" name="Text Placeholder 3">
                <a:extLst>
                  <a:ext uri="{FF2B5EF4-FFF2-40B4-BE49-F238E27FC236}">
                    <a16:creationId xmlns:a16="http://schemas.microsoft.com/office/drawing/2014/main" id="{93DEA490-9160-6662-547A-AD3C709598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6831" y="5925082"/>
                <a:ext cx="8693062" cy="6712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None/>
                </a:pPr>
                <a:endParaRPr lang="en-GB" dirty="0">
                  <a:solidFill>
                    <a:srgbClr val="000154"/>
                  </a:solidFill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C6A65E-8F0A-DD23-F60A-4450D13D1C44}"/>
                </a:ext>
              </a:extLst>
            </p:cNvPr>
            <p:cNvGrpSpPr/>
            <p:nvPr/>
          </p:nvGrpSpPr>
          <p:grpSpPr>
            <a:xfrm>
              <a:off x="7262477" y="6293587"/>
              <a:ext cx="9247080" cy="686715"/>
              <a:chOff x="7262477" y="4579254"/>
              <a:chExt cx="9247080" cy="686715"/>
            </a:xfrm>
          </p:grpSpPr>
          <p:pic>
            <p:nvPicPr>
              <p:cNvPr id="3" name="Graphic 2" descr="Chevron arrows with solid fill">
                <a:extLst>
                  <a:ext uri="{FF2B5EF4-FFF2-40B4-BE49-F238E27FC236}">
                    <a16:creationId xmlns:a16="http://schemas.microsoft.com/office/drawing/2014/main" id="{57B80EAE-057F-5EBA-DDD8-984E2085E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62477" y="4579254"/>
                <a:ext cx="457200" cy="457200"/>
              </a:xfrm>
              <a:prstGeom prst="rect">
                <a:avLst/>
              </a:prstGeom>
            </p:spPr>
          </p:pic>
          <p:sp>
            <p:nvSpPr>
              <p:cNvPr id="5" name="Text Placeholder 3">
                <a:extLst>
                  <a:ext uri="{FF2B5EF4-FFF2-40B4-BE49-F238E27FC236}">
                    <a16:creationId xmlns:a16="http://schemas.microsoft.com/office/drawing/2014/main" id="{6091B11A-55B3-4169-3B46-B26DA0AB7C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6495" y="4579254"/>
                <a:ext cx="8693062" cy="6867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 lnSpcReduction="10000"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Font typeface="Segoe UI" panose="020B0502040204020203" pitchFamily="34" charset="0"/>
                  <a:buNone/>
                </a:pPr>
                <a:r>
                  <a:rPr lang="en-GB" dirty="0">
                    <a:solidFill>
                      <a:srgbClr val="000154"/>
                    </a:solidFill>
                  </a:rPr>
                  <a:t>Design and validation of corrosion and coating degradation models and corrosion prognosis methodology incorporating those models.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180748-E274-FA01-F19D-212B44C87E22}"/>
                </a:ext>
              </a:extLst>
            </p:cNvPr>
            <p:cNvGrpSpPr/>
            <p:nvPr/>
          </p:nvGrpSpPr>
          <p:grpSpPr>
            <a:xfrm>
              <a:off x="7264673" y="7168933"/>
              <a:ext cx="9312810" cy="1025086"/>
              <a:chOff x="7258295" y="4722671"/>
              <a:chExt cx="9312810" cy="1025086"/>
            </a:xfrm>
          </p:grpSpPr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78C6C63B-F4EB-24F4-291A-31FBBF9FF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58295" y="4722671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4" name="Text Placeholder 3">
                <a:extLst>
                  <a:ext uri="{FF2B5EF4-FFF2-40B4-BE49-F238E27FC236}">
                    <a16:creationId xmlns:a16="http://schemas.microsoft.com/office/drawing/2014/main" id="{551C9C9F-A8EB-5DE5-A7B1-9132F8272E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8043" y="5061042"/>
                <a:ext cx="8693062" cy="6867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None/>
                </a:pPr>
                <a:endParaRPr lang="en-GB" dirty="0">
                  <a:solidFill>
                    <a:srgbClr val="000154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387A56-C5D3-EB6B-40B2-964444E667D0}"/>
                </a:ext>
              </a:extLst>
            </p:cNvPr>
            <p:cNvGrpSpPr/>
            <p:nvPr/>
          </p:nvGrpSpPr>
          <p:grpSpPr>
            <a:xfrm>
              <a:off x="7266934" y="7760705"/>
              <a:ext cx="9277622" cy="686715"/>
              <a:chOff x="7266934" y="4624448"/>
              <a:chExt cx="9277622" cy="686715"/>
            </a:xfrm>
          </p:grpSpPr>
          <p:pic>
            <p:nvPicPr>
              <p:cNvPr id="22" name="Graphic 21" descr="Chevron arrows with solid fill">
                <a:extLst>
                  <a:ext uri="{FF2B5EF4-FFF2-40B4-BE49-F238E27FC236}">
                    <a16:creationId xmlns:a16="http://schemas.microsoft.com/office/drawing/2014/main" id="{7C5AF525-449C-3ED7-81D8-A015F4274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66934" y="467942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23" name="Text Placeholder 3">
                <a:extLst>
                  <a:ext uri="{FF2B5EF4-FFF2-40B4-BE49-F238E27FC236}">
                    <a16:creationId xmlns:a16="http://schemas.microsoft.com/office/drawing/2014/main" id="{3D610C39-8815-E523-FD66-CBBD4C98E2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1494" y="4624448"/>
                <a:ext cx="8693062" cy="6867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 lnSpcReduction="10000"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Font typeface="Segoe UI" panose="020B0502040204020203" pitchFamily="34" charset="0"/>
                  <a:buNone/>
                </a:pPr>
                <a:r>
                  <a:rPr lang="en-GB" dirty="0">
                    <a:solidFill>
                      <a:srgbClr val="000154"/>
                    </a:solidFill>
                  </a:rPr>
                  <a:t>Design of load reduction control for offshore turbine tower. Multi-mode vibration model to reduce the loads on critical locations.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A36750D-3D92-A82A-17CE-6E32FE0F0120}"/>
                </a:ext>
              </a:extLst>
            </p:cNvPr>
            <p:cNvGrpSpPr/>
            <p:nvPr/>
          </p:nvGrpSpPr>
          <p:grpSpPr>
            <a:xfrm>
              <a:off x="7262477" y="8590771"/>
              <a:ext cx="9607120" cy="896917"/>
              <a:chOff x="7256099" y="4790325"/>
              <a:chExt cx="9607120" cy="896917"/>
            </a:xfrm>
          </p:grpSpPr>
          <p:pic>
            <p:nvPicPr>
              <p:cNvPr id="44" name="Graphic 43" descr="Chevron arrows with solid fill">
                <a:extLst>
                  <a:ext uri="{FF2B5EF4-FFF2-40B4-BE49-F238E27FC236}">
                    <a16:creationId xmlns:a16="http://schemas.microsoft.com/office/drawing/2014/main" id="{29581F2D-5BBA-7FC0-86FE-926203685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7256099" y="488098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45" name="Text Placeholder 3">
                <a:extLst>
                  <a:ext uri="{FF2B5EF4-FFF2-40B4-BE49-F238E27FC236}">
                    <a16:creationId xmlns:a16="http://schemas.microsoft.com/office/drawing/2014/main" id="{F2912B86-F0ED-0645-64D8-92D51817AD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0453" y="4790325"/>
                <a:ext cx="9022766" cy="8969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Autofit/>
              </a:bodyPr>
              <a:lstStyle>
                <a:lvl1pPr marL="296348" indent="-296348" defTabSz="584229" eaLnBrk="1" hangingPunct="1">
                  <a:spcBef>
                    <a:spcPts val="800"/>
                  </a:spcBef>
                  <a:buSzPct val="7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1pPr>
                <a:lvl2pPr marL="740870" indent="-296348" defTabSz="584229" eaLnBrk="1" hangingPunct="1">
                  <a:spcBef>
                    <a:spcPts val="800"/>
                  </a:spcBef>
                  <a:buSzPct val="7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2pPr>
                <a:lvl3pPr marL="1185392" indent="-296348" defTabSz="584229" eaLnBrk="1" hangingPunct="1">
                  <a:spcBef>
                    <a:spcPts val="800"/>
                  </a:spcBef>
                  <a:buSzPct val="6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3pPr>
                <a:lvl4pPr marL="1629914" indent="-296348" defTabSz="584229" eaLnBrk="1" hangingPunct="1">
                  <a:spcBef>
                    <a:spcPts val="800"/>
                  </a:spcBef>
                  <a:buSzPct val="60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4pPr>
                <a:lvl5pPr marL="2074437" indent="-296348" defTabSz="584229" eaLnBrk="1" hangingPunct="1">
                  <a:spcBef>
                    <a:spcPts val="800"/>
                  </a:spcBef>
                  <a:buSzPct val="55000"/>
                  <a:buFont typeface="Segoe UI" panose="020B0502040204020203" pitchFamily="34" charset="0"/>
                  <a:buChar char="●"/>
                  <a:defRPr sz="2400">
                    <a:solidFill>
                      <a:srgbClr val="3A3A3C"/>
                    </a:solidFill>
                    <a:latin typeface="+mn-lt"/>
                    <a:ea typeface="Verdana" panose="020B0604030504040204" pitchFamily="34" charset="0"/>
                    <a:cs typeface="Segoe UI" panose="020B0502040204020203" pitchFamily="34" charset="0"/>
                    <a:sym typeface="Calibri"/>
                  </a:defRPr>
                </a:lvl5pPr>
                <a:lvl6pPr marL="1935032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2277949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2620866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2963783" indent="-220446" defTabSz="584229" eaLnBrk="1" hangingPunct="1">
                  <a:spcBef>
                    <a:spcPts val="1800"/>
                  </a:spcBef>
                  <a:buSzPct val="75000"/>
                  <a:buChar char="•"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marL="0" indent="0" algn="l">
                  <a:buNone/>
                </a:pPr>
                <a:r>
                  <a:rPr lang="en-GB" dirty="0">
                    <a:solidFill>
                      <a:srgbClr val="000154"/>
                    </a:solidFill>
                  </a:rPr>
                  <a:t>Tool for probabilistic analysis of turbine dynamics in the frequency domain. A module of farm-scale turbulence that supports computationally efficient multiscale stochastic simulations in the time domain.</a:t>
                </a:r>
              </a:p>
            </p:txBody>
          </p:sp>
        </p:grpSp>
      </p:grpSp>
      <p:pic>
        <p:nvPicPr>
          <p:cNvPr id="47" name="Graphic 46" descr="Female Profile with solid fill">
            <a:extLst>
              <a:ext uri="{FF2B5EF4-FFF2-40B4-BE49-F238E27FC236}">
                <a16:creationId xmlns:a16="http://schemas.microsoft.com/office/drawing/2014/main" id="{090B74DB-C9BB-07F0-D5C1-6FE83D9AC7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6794" y="7582052"/>
            <a:ext cx="574703" cy="574703"/>
          </a:xfrm>
          <a:prstGeom prst="rect">
            <a:avLst/>
          </a:prstGeom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AFAAAA59-5BEB-307C-4977-1A345F83439B}"/>
              </a:ext>
            </a:extLst>
          </p:cNvPr>
          <p:cNvSpPr txBox="1">
            <a:spLocks/>
          </p:cNvSpPr>
          <p:nvPr/>
        </p:nvSpPr>
        <p:spPr>
          <a:xfrm>
            <a:off x="1525513" y="7545096"/>
            <a:ext cx="4463468" cy="147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Ainhoa Cortés, Associate Director of Electronic Systems and Communications Group CEIT  </a:t>
            </a:r>
            <a:endParaRPr lang="es-ES" sz="2200" dirty="0">
              <a:solidFill>
                <a:srgbClr val="000154"/>
              </a:solidFill>
            </a:endParaRPr>
          </a:p>
        </p:txBody>
      </p:sp>
      <p:pic>
        <p:nvPicPr>
          <p:cNvPr id="49" name="Picture 48" descr="A picture containing shape&#10;&#10;Description automatically generated">
            <a:extLst>
              <a:ext uri="{FF2B5EF4-FFF2-40B4-BE49-F238E27FC236}">
                <a16:creationId xmlns:a16="http://schemas.microsoft.com/office/drawing/2014/main" id="{8C2AAB61-8961-D525-C32A-F780C265894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36"/>
          <a:stretch/>
        </p:blipFill>
        <p:spPr>
          <a:xfrm>
            <a:off x="821259" y="3476170"/>
            <a:ext cx="486564" cy="320510"/>
          </a:xfrm>
          <a:prstGeom prst="rect">
            <a:avLst/>
          </a:prstGeom>
        </p:spPr>
      </p:pic>
      <p:pic>
        <p:nvPicPr>
          <p:cNvPr id="50" name="Picture 49" descr="Logo&#10;&#10;Description automatically generated with low confidence">
            <a:extLst>
              <a:ext uri="{FF2B5EF4-FFF2-40B4-BE49-F238E27FC236}">
                <a16:creationId xmlns:a16="http://schemas.microsoft.com/office/drawing/2014/main" id="{AA181C8D-DC8F-DA46-D459-8F8D017BB07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75" y="4272898"/>
            <a:ext cx="660499" cy="675910"/>
          </a:xfrm>
          <a:prstGeom prst="rect">
            <a:avLst/>
          </a:prstGeom>
        </p:spPr>
      </p:pic>
      <p:pic>
        <p:nvPicPr>
          <p:cNvPr id="51" name="Graphic 50" descr="Flip calendar with solid fill">
            <a:extLst>
              <a:ext uri="{FF2B5EF4-FFF2-40B4-BE49-F238E27FC236}">
                <a16:creationId xmlns:a16="http://schemas.microsoft.com/office/drawing/2014/main" id="{36AF5E59-1F2B-851E-CC8B-8112B0DED4F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944" y="4941518"/>
            <a:ext cx="529879" cy="529879"/>
          </a:xfrm>
          <a:prstGeom prst="rect">
            <a:avLst/>
          </a:prstGeom>
        </p:spPr>
      </p:pic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728D2EE5-AB8A-FDD8-A451-972B91280F15}"/>
              </a:ext>
            </a:extLst>
          </p:cNvPr>
          <p:cNvSpPr txBox="1">
            <a:spLocks/>
          </p:cNvSpPr>
          <p:nvPr/>
        </p:nvSpPr>
        <p:spPr>
          <a:xfrm>
            <a:off x="1580748" y="5039798"/>
            <a:ext cx="4543282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2019 - 2022</a:t>
            </a:r>
            <a:endParaRPr lang="es-ES" sz="2200" dirty="0">
              <a:solidFill>
                <a:srgbClr val="000154"/>
              </a:solidFill>
            </a:endParaRP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09D788A9-02C7-4BB3-BFAC-398CB6AA188C}"/>
              </a:ext>
            </a:extLst>
          </p:cNvPr>
          <p:cNvSpPr txBox="1">
            <a:spLocks/>
          </p:cNvSpPr>
          <p:nvPr/>
        </p:nvSpPr>
        <p:spPr>
          <a:xfrm>
            <a:off x="7816495" y="3503837"/>
            <a:ext cx="8693062" cy="79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US" dirty="0">
                <a:solidFill>
                  <a:srgbClr val="000154"/>
                </a:solidFill>
              </a:rPr>
              <a:t>Robust wireless communications network to operate inside metallic structures.</a:t>
            </a:r>
            <a:endParaRPr lang="en-GB" dirty="0">
              <a:solidFill>
                <a:srgbClr val="000154"/>
              </a:solidFill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CD4ED588-CF67-4BED-80C2-B29E01009743}"/>
              </a:ext>
            </a:extLst>
          </p:cNvPr>
          <p:cNvSpPr txBox="1">
            <a:spLocks/>
          </p:cNvSpPr>
          <p:nvPr/>
        </p:nvSpPr>
        <p:spPr>
          <a:xfrm>
            <a:off x="7816495" y="4407413"/>
            <a:ext cx="8693062" cy="686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dirty="0">
                <a:solidFill>
                  <a:srgbClr val="000154"/>
                </a:solidFill>
              </a:rPr>
              <a:t>Design and validation in field of a drone based monitoring solution. 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3ECE3C9A-9884-43FB-88CE-ABC4E51DD34F}"/>
              </a:ext>
            </a:extLst>
          </p:cNvPr>
          <p:cNvSpPr txBox="1">
            <a:spLocks/>
          </p:cNvSpPr>
          <p:nvPr/>
        </p:nvSpPr>
        <p:spPr>
          <a:xfrm>
            <a:off x="7834971" y="5956520"/>
            <a:ext cx="8693062" cy="686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dirty="0">
                <a:solidFill>
                  <a:srgbClr val="000154"/>
                </a:solidFill>
              </a:rPr>
              <a:t>Weather and Operation Forecast Tool for short term and long term.</a:t>
            </a:r>
          </a:p>
        </p:txBody>
      </p:sp>
    </p:spTree>
    <p:extLst>
      <p:ext uri="{BB962C8B-B14F-4D97-AF65-F5344CB8AC3E}">
        <p14:creationId xmlns:p14="http://schemas.microsoft.com/office/powerpoint/2010/main" val="40073473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8F72-BC7D-C091-63F2-602E9CB458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8940590-64D0-953F-EA1B-E5880F8FB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13" y="507703"/>
            <a:ext cx="3744416" cy="1224136"/>
          </a:xfrm>
          <a:prstGeom prst="rect">
            <a:avLst/>
          </a:prstGeom>
        </p:spPr>
      </p:pic>
      <p:pic>
        <p:nvPicPr>
          <p:cNvPr id="11" name="Picture 10" descr="A picture containing text, road&#10;&#10;Description automatically generated">
            <a:extLst>
              <a:ext uri="{FF2B5EF4-FFF2-40B4-BE49-F238E27FC236}">
                <a16:creationId xmlns:a16="http://schemas.microsoft.com/office/drawing/2014/main" id="{5C558FCE-F07F-EA64-F307-4BF5AB8DB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013" y="22085"/>
            <a:ext cx="10719469" cy="97536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7C61E6-5D11-2995-626C-7A8813C1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97" y="2284512"/>
            <a:ext cx="5338554" cy="161847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000" i="1" dirty="0">
                <a:solidFill>
                  <a:srgbClr val="000154"/>
                </a:solidFill>
              </a:rPr>
              <a:t>Mobility Environmentally-friendly, Integrated and economically Sustainable Through innovative Electromobility Recharging infrastructure and new business models</a:t>
            </a:r>
          </a:p>
          <a:p>
            <a:pPr marL="0" indent="0">
              <a:buNone/>
            </a:pPr>
            <a:endParaRPr lang="en-GB" dirty="0">
              <a:solidFill>
                <a:srgbClr val="00015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A5D375-901C-ED61-FAA0-806709C35936}"/>
              </a:ext>
            </a:extLst>
          </p:cNvPr>
          <p:cNvSpPr/>
          <p:nvPr/>
        </p:nvSpPr>
        <p:spPr>
          <a:xfrm>
            <a:off x="0" y="8544131"/>
            <a:ext cx="3341539" cy="101318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D999F9E-2EB7-E30E-2943-99D594C410B6}"/>
              </a:ext>
            </a:extLst>
          </p:cNvPr>
          <p:cNvSpPr txBox="1">
            <a:spLocks/>
          </p:cNvSpPr>
          <p:nvPr/>
        </p:nvSpPr>
        <p:spPr>
          <a:xfrm>
            <a:off x="7382460" y="491705"/>
            <a:ext cx="7856819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US" b="1" dirty="0">
                <a:solidFill>
                  <a:srgbClr val="000154"/>
                </a:solidFill>
              </a:rPr>
              <a:t>AT A GLANCE</a:t>
            </a:r>
            <a:endParaRPr lang="en-GB" b="1" dirty="0">
              <a:solidFill>
                <a:srgbClr val="000154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79EB44-CC08-4251-69CA-FAEBF13B9FFF}"/>
              </a:ext>
            </a:extLst>
          </p:cNvPr>
          <p:cNvGrpSpPr/>
          <p:nvPr/>
        </p:nvGrpSpPr>
        <p:grpSpPr>
          <a:xfrm>
            <a:off x="7293247" y="1472575"/>
            <a:ext cx="9294278" cy="681451"/>
            <a:chOff x="7276827" y="3115229"/>
            <a:chExt cx="9294278" cy="68145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EF7D01DA-7800-4C03-23DF-863212C0297F}"/>
                </a:ext>
              </a:extLst>
            </p:cNvPr>
            <p:cNvSpPr txBox="1">
              <a:spLocks/>
            </p:cNvSpPr>
            <p:nvPr/>
          </p:nvSpPr>
          <p:spPr>
            <a:xfrm>
              <a:off x="7878043" y="3154918"/>
              <a:ext cx="8693062" cy="6417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Replication, Market Uptake and Deployment Handbook</a:t>
              </a: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  <p:pic>
          <p:nvPicPr>
            <p:cNvPr id="17" name="Graphic 16" descr="Chevron arrows with solid fill">
              <a:extLst>
                <a:ext uri="{FF2B5EF4-FFF2-40B4-BE49-F238E27FC236}">
                  <a16:creationId xmlns:a16="http://schemas.microsoft.com/office/drawing/2014/main" id="{EEA6526D-6AEA-DBFA-2890-E17459CBF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3115229"/>
              <a:ext cx="457200" cy="457200"/>
            </a:xfrm>
            <a:prstGeom prst="rect">
              <a:avLst/>
            </a:prstGeom>
          </p:spPr>
        </p:pic>
      </p:grp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00CF06C4-1232-1752-1F6D-985305682C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36"/>
          <a:stretch/>
        </p:blipFill>
        <p:spPr>
          <a:xfrm>
            <a:off x="821259" y="3796681"/>
            <a:ext cx="486564" cy="32051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4784EAC-1C13-9A87-1FB5-B81A2AB72A2D}"/>
              </a:ext>
            </a:extLst>
          </p:cNvPr>
          <p:cNvSpPr txBox="1">
            <a:spLocks/>
          </p:cNvSpPr>
          <p:nvPr/>
        </p:nvSpPr>
        <p:spPr>
          <a:xfrm>
            <a:off x="1458742" y="3796680"/>
            <a:ext cx="4585474" cy="121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SOCIETAL CHALLENGES - Smart, Green And Integrated Transport</a:t>
            </a:r>
            <a:endParaRPr lang="pt-BR" sz="2200" dirty="0">
              <a:solidFill>
                <a:srgbClr val="000154"/>
              </a:solidFill>
            </a:endParaRPr>
          </a:p>
          <a:p>
            <a:pPr marL="0" indent="0" algn="l">
              <a:buFont typeface="Segoe UI" panose="020B0502040204020203" pitchFamily="34" charset="0"/>
              <a:buNone/>
            </a:pPr>
            <a:endParaRPr lang="pt-BR" b="1" dirty="0">
              <a:solidFill>
                <a:srgbClr val="000154"/>
              </a:solidFill>
            </a:endParaRPr>
          </a:p>
        </p:txBody>
      </p:sp>
      <p:pic>
        <p:nvPicPr>
          <p:cNvPr id="29" name="Graphic 28" descr="Building with solid fill">
            <a:extLst>
              <a:ext uri="{FF2B5EF4-FFF2-40B4-BE49-F238E27FC236}">
                <a16:creationId xmlns:a16="http://schemas.microsoft.com/office/drawing/2014/main" id="{16AAABCD-A962-BE8E-F058-9BCF3B8815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589" y="5958611"/>
            <a:ext cx="574703" cy="574703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2593A45-D493-2572-9AD5-3B05F00A6039}"/>
              </a:ext>
            </a:extLst>
          </p:cNvPr>
          <p:cNvSpPr txBox="1">
            <a:spLocks/>
          </p:cNvSpPr>
          <p:nvPr/>
        </p:nvSpPr>
        <p:spPr>
          <a:xfrm>
            <a:off x="1458742" y="8477200"/>
            <a:ext cx="4595831" cy="57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pt-BR" dirty="0">
                <a:solidFill>
                  <a:srgbClr val="FF5E00"/>
                </a:solidFill>
              </a:rPr>
              <a:t>www.meisterproject.eu</a:t>
            </a:r>
            <a:endParaRPr lang="en-GB" dirty="0">
              <a:solidFill>
                <a:srgbClr val="FF5E00"/>
              </a:solidFill>
            </a:endParaRPr>
          </a:p>
          <a:p>
            <a:pPr marL="0" indent="0">
              <a:buFont typeface="Segoe UI" panose="020B0502040204020203" pitchFamily="34" charset="0"/>
              <a:buNone/>
            </a:pPr>
            <a:endParaRPr lang="en-GB" dirty="0">
              <a:solidFill>
                <a:srgbClr val="000154"/>
              </a:solidFill>
            </a:endParaRPr>
          </a:p>
        </p:txBody>
      </p:sp>
      <p:pic>
        <p:nvPicPr>
          <p:cNvPr id="32" name="Picture 31" descr="Logo&#10;&#10;Description automatically generated with low confidence">
            <a:extLst>
              <a:ext uri="{FF2B5EF4-FFF2-40B4-BE49-F238E27FC236}">
                <a16:creationId xmlns:a16="http://schemas.microsoft.com/office/drawing/2014/main" id="{30C785D5-CB52-91C1-2C39-71E4E329B4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75" y="4560930"/>
            <a:ext cx="660499" cy="675910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51DC067-6BCC-E135-D4B8-6C75A685F07E}"/>
              </a:ext>
            </a:extLst>
          </p:cNvPr>
          <p:cNvSpPr txBox="1">
            <a:spLocks/>
          </p:cNvSpPr>
          <p:nvPr/>
        </p:nvSpPr>
        <p:spPr>
          <a:xfrm>
            <a:off x="1471018" y="5955560"/>
            <a:ext cx="4678834" cy="216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Font typeface="Segoe UI" panose="020B0502040204020203" pitchFamily="34" charset="0"/>
              <a:buNone/>
            </a:pPr>
            <a:r>
              <a:rPr lang="en-GB" sz="2000" b="1" dirty="0">
                <a:solidFill>
                  <a:srgbClr val="000154"/>
                </a:solidFill>
              </a:rPr>
              <a:t>ETRA I+D (ES), </a:t>
            </a:r>
            <a:r>
              <a:rPr lang="en-GB" sz="2000" dirty="0">
                <a:solidFill>
                  <a:srgbClr val="000154"/>
                </a:solidFill>
              </a:rPr>
              <a:t>Malaga City Council (ES), </a:t>
            </a:r>
            <a:r>
              <a:rPr lang="en-GB" sz="2000" dirty="0" err="1">
                <a:solidFill>
                  <a:srgbClr val="000154"/>
                </a:solidFill>
              </a:rPr>
              <a:t>Novadays</a:t>
            </a:r>
            <a:r>
              <a:rPr lang="en-GB" sz="2000" dirty="0">
                <a:solidFill>
                  <a:srgbClr val="000154"/>
                </a:solidFill>
              </a:rPr>
              <a:t> (ES), VMZ (DE), IKEM (DE), GEWOBAG (DE), CERTH (GR), RISE (SE), E.ON (DE), </a:t>
            </a:r>
            <a:r>
              <a:rPr lang="en-GB" sz="2000" dirty="0" err="1">
                <a:solidFill>
                  <a:srgbClr val="000154"/>
                </a:solidFill>
              </a:rPr>
              <a:t>SenUMVK</a:t>
            </a:r>
            <a:r>
              <a:rPr lang="en-GB" sz="2000" dirty="0">
                <a:solidFill>
                  <a:srgbClr val="000154"/>
                </a:solidFill>
              </a:rPr>
              <a:t> (SE), </a:t>
            </a:r>
            <a:r>
              <a:rPr lang="en-GB" sz="2000" dirty="0" err="1">
                <a:solidFill>
                  <a:srgbClr val="000154"/>
                </a:solidFill>
              </a:rPr>
              <a:t>Stockholms</a:t>
            </a:r>
            <a:r>
              <a:rPr lang="en-GB" sz="2000" dirty="0">
                <a:solidFill>
                  <a:srgbClr val="000154"/>
                </a:solidFill>
              </a:rPr>
              <a:t> </a:t>
            </a:r>
            <a:r>
              <a:rPr lang="en-GB" sz="2000" dirty="0" err="1">
                <a:solidFill>
                  <a:srgbClr val="000154"/>
                </a:solidFill>
              </a:rPr>
              <a:t>Stad</a:t>
            </a:r>
            <a:r>
              <a:rPr lang="en-GB" sz="2000" dirty="0">
                <a:solidFill>
                  <a:srgbClr val="000154"/>
                </a:solidFill>
              </a:rPr>
              <a:t> (SE)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10994CD-EA74-B2E5-79FB-099269CAE1EE}"/>
              </a:ext>
            </a:extLst>
          </p:cNvPr>
          <p:cNvSpPr txBox="1">
            <a:spLocks/>
          </p:cNvSpPr>
          <p:nvPr/>
        </p:nvSpPr>
        <p:spPr>
          <a:xfrm>
            <a:off x="1458742" y="4705650"/>
            <a:ext cx="4585474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PDESA, PDESC, BPD, GTM</a:t>
            </a:r>
            <a:endParaRPr lang="es-ES" sz="2200" dirty="0">
              <a:solidFill>
                <a:srgbClr val="000154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91BBBA-247B-A044-BBD7-2372B5D045D7}"/>
              </a:ext>
            </a:extLst>
          </p:cNvPr>
          <p:cNvGrpSpPr/>
          <p:nvPr/>
        </p:nvGrpSpPr>
        <p:grpSpPr>
          <a:xfrm>
            <a:off x="7293247" y="2114337"/>
            <a:ext cx="9294278" cy="666064"/>
            <a:chOff x="7276827" y="3756991"/>
            <a:chExt cx="9294278" cy="666064"/>
          </a:xfrm>
        </p:grpSpPr>
        <p:pic>
          <p:nvPicPr>
            <p:cNvPr id="18" name="Graphic 17" descr="Chevron arrows with solid fill">
              <a:extLst>
                <a:ext uri="{FF2B5EF4-FFF2-40B4-BE49-F238E27FC236}">
                  <a16:creationId xmlns:a16="http://schemas.microsoft.com/office/drawing/2014/main" id="{2CF1E479-B9DD-DBD5-1FD5-51914D742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3756991"/>
              <a:ext cx="457200" cy="457200"/>
            </a:xfrm>
            <a:prstGeom prst="rect">
              <a:avLst/>
            </a:prstGeom>
          </p:spPr>
        </p:pic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id="{174028FF-3F6D-FCF4-A8A0-8C9AF9344740}"/>
                </a:ext>
              </a:extLst>
            </p:cNvPr>
            <p:cNvSpPr txBox="1">
              <a:spLocks/>
            </p:cNvSpPr>
            <p:nvPr/>
          </p:nvSpPr>
          <p:spPr>
            <a:xfrm>
              <a:off x="7878043" y="3801388"/>
              <a:ext cx="8693062" cy="6216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Roaming and Accounting Platform </a:t>
              </a: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379FB9-F9E3-5064-3AEA-AD5A18F8265D}"/>
              </a:ext>
            </a:extLst>
          </p:cNvPr>
          <p:cNvGrpSpPr/>
          <p:nvPr/>
        </p:nvGrpSpPr>
        <p:grpSpPr>
          <a:xfrm>
            <a:off x="7293247" y="2797210"/>
            <a:ext cx="9294278" cy="644192"/>
            <a:chOff x="7276827" y="4398753"/>
            <a:chExt cx="9294278" cy="644192"/>
          </a:xfrm>
        </p:grpSpPr>
        <p:pic>
          <p:nvPicPr>
            <p:cNvPr id="19" name="Graphic 18" descr="Chevron arrows with solid fill">
              <a:extLst>
                <a:ext uri="{FF2B5EF4-FFF2-40B4-BE49-F238E27FC236}">
                  <a16:creationId xmlns:a16="http://schemas.microsoft.com/office/drawing/2014/main" id="{E2730316-0804-3727-114C-D38ED43E3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4398753"/>
              <a:ext cx="457200" cy="457200"/>
            </a:xfrm>
            <a:prstGeom prst="rect">
              <a:avLst/>
            </a:prstGeom>
          </p:spPr>
        </p:pic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5568C8F6-A8F3-7337-A223-19AA0EE76313}"/>
                </a:ext>
              </a:extLst>
            </p:cNvPr>
            <p:cNvSpPr txBox="1">
              <a:spLocks/>
            </p:cNvSpPr>
            <p:nvPr/>
          </p:nvSpPr>
          <p:spPr>
            <a:xfrm>
              <a:off x="7878043" y="4421278"/>
              <a:ext cx="8693062" cy="6216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Integrated Real-Time Information &amp; Booking Services</a:t>
              </a: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91170B-288D-4405-A7F0-A45A317AFB3D}"/>
              </a:ext>
            </a:extLst>
          </p:cNvPr>
          <p:cNvGrpSpPr/>
          <p:nvPr/>
        </p:nvGrpSpPr>
        <p:grpSpPr>
          <a:xfrm>
            <a:off x="7282644" y="3565609"/>
            <a:ext cx="9294278" cy="731929"/>
            <a:chOff x="7276827" y="5015828"/>
            <a:chExt cx="9294278" cy="731929"/>
          </a:xfrm>
        </p:grpSpPr>
        <p:pic>
          <p:nvPicPr>
            <p:cNvPr id="20" name="Graphic 19" descr="Chevron arrows with solid fill">
              <a:extLst>
                <a:ext uri="{FF2B5EF4-FFF2-40B4-BE49-F238E27FC236}">
                  <a16:creationId xmlns:a16="http://schemas.microsoft.com/office/drawing/2014/main" id="{3EBEBC00-1B74-590E-E81F-ECC26B6A5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5015828"/>
              <a:ext cx="457200" cy="457200"/>
            </a:xfrm>
            <a:prstGeom prst="rect">
              <a:avLst/>
            </a:prstGeom>
          </p:spPr>
        </p:pic>
        <p:sp>
          <p:nvSpPr>
            <p:cNvPr id="37" name="Text Placeholder 3">
              <a:extLst>
                <a:ext uri="{FF2B5EF4-FFF2-40B4-BE49-F238E27FC236}">
                  <a16:creationId xmlns:a16="http://schemas.microsoft.com/office/drawing/2014/main" id="{88A8FA22-DA91-D8EA-5EF6-4EA055932D29}"/>
                </a:ext>
              </a:extLst>
            </p:cNvPr>
            <p:cNvSpPr txBox="1">
              <a:spLocks/>
            </p:cNvSpPr>
            <p:nvPr/>
          </p:nvSpPr>
          <p:spPr>
            <a:xfrm>
              <a:off x="7878043" y="5061042"/>
              <a:ext cx="8693062" cy="686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 lnSpcReduction="10000"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European </a:t>
              </a:r>
              <a:r>
                <a:rPr lang="en-US" dirty="0" err="1">
                  <a:solidFill>
                    <a:srgbClr val="000154"/>
                  </a:solidFill>
                </a:rPr>
                <a:t>eMobility</a:t>
              </a:r>
              <a:r>
                <a:rPr lang="en-US" dirty="0">
                  <a:solidFill>
                    <a:srgbClr val="000154"/>
                  </a:solidFill>
                </a:rPr>
                <a:t> Expertise Centre (</a:t>
              </a:r>
              <a:r>
                <a:rPr lang="en-US" dirty="0" err="1">
                  <a:solidFill>
                    <a:srgbClr val="000154"/>
                  </a:solidFill>
                </a:rPr>
                <a:t>EeMEC</a:t>
              </a:r>
              <a:r>
                <a:rPr lang="en-US" dirty="0">
                  <a:solidFill>
                    <a:srgbClr val="000154"/>
                  </a:solidFill>
                </a:rPr>
                <a:t>) and </a:t>
              </a:r>
              <a:r>
                <a:rPr lang="en-US" dirty="0" err="1">
                  <a:solidFill>
                    <a:srgbClr val="000154"/>
                  </a:solidFill>
                </a:rPr>
                <a:t>eSUMPS</a:t>
              </a:r>
              <a:r>
                <a:rPr lang="en-US" dirty="0">
                  <a:solidFill>
                    <a:srgbClr val="000154"/>
                  </a:solidFill>
                </a:rPr>
                <a:t> knowledge base</a:t>
              </a: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8AA2E2C-F2A9-1994-1DE5-2674D092E54A}"/>
              </a:ext>
            </a:extLst>
          </p:cNvPr>
          <p:cNvGrpSpPr/>
          <p:nvPr/>
        </p:nvGrpSpPr>
        <p:grpSpPr>
          <a:xfrm>
            <a:off x="7285755" y="4303412"/>
            <a:ext cx="9263066" cy="707085"/>
            <a:chOff x="7276827" y="5859760"/>
            <a:chExt cx="9263066" cy="707085"/>
          </a:xfrm>
        </p:grpSpPr>
        <p:pic>
          <p:nvPicPr>
            <p:cNvPr id="21" name="Graphic 20" descr="Chevron arrows with solid fill">
              <a:extLst>
                <a:ext uri="{FF2B5EF4-FFF2-40B4-BE49-F238E27FC236}">
                  <a16:creationId xmlns:a16="http://schemas.microsoft.com/office/drawing/2014/main" id="{463B41D5-47E4-08F1-94DB-23F7AA1D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5859760"/>
              <a:ext cx="457200" cy="457200"/>
            </a:xfrm>
            <a:prstGeom prst="rect">
              <a:avLst/>
            </a:prstGeom>
          </p:spPr>
        </p:pic>
        <p:sp>
          <p:nvSpPr>
            <p:cNvPr id="38" name="Text Placeholder 3">
              <a:extLst>
                <a:ext uri="{FF2B5EF4-FFF2-40B4-BE49-F238E27FC236}">
                  <a16:creationId xmlns:a16="http://schemas.microsoft.com/office/drawing/2014/main" id="{93DEA490-9160-6662-547A-AD3C7095981E}"/>
                </a:ext>
              </a:extLst>
            </p:cNvPr>
            <p:cNvSpPr txBox="1">
              <a:spLocks/>
            </p:cNvSpPr>
            <p:nvPr/>
          </p:nvSpPr>
          <p:spPr>
            <a:xfrm>
              <a:off x="7846831" y="5925082"/>
              <a:ext cx="8693062" cy="6417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Smart Charging and Storage Platform</a:t>
              </a:r>
              <a:endParaRPr lang="en-GB" dirty="0">
                <a:solidFill>
                  <a:srgbClr val="000154"/>
                </a:solidFill>
              </a:endParaRP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pic>
        <p:nvPicPr>
          <p:cNvPr id="10" name="Graphic 9" descr="World with solid fill">
            <a:extLst>
              <a:ext uri="{FF2B5EF4-FFF2-40B4-BE49-F238E27FC236}">
                <a16:creationId xmlns:a16="http://schemas.microsoft.com/office/drawing/2014/main" id="{64FDF910-86ED-6EDD-FEFD-1D08E60C4E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442" y="8477200"/>
            <a:ext cx="435263" cy="435263"/>
          </a:xfrm>
          <a:prstGeom prst="rect">
            <a:avLst/>
          </a:prstGeom>
        </p:spPr>
      </p:pic>
      <p:pic>
        <p:nvPicPr>
          <p:cNvPr id="44" name="Graphic 43" descr="Male profile with solid fill">
            <a:extLst>
              <a:ext uri="{FF2B5EF4-FFF2-40B4-BE49-F238E27FC236}">
                <a16:creationId xmlns:a16="http://schemas.microsoft.com/office/drawing/2014/main" id="{4924C4D2-40C9-211B-8F36-358034719F0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62584" y="7659288"/>
            <a:ext cx="529880" cy="529880"/>
          </a:xfrm>
          <a:prstGeom prst="rect">
            <a:avLst/>
          </a:prstGeom>
        </p:spPr>
      </p:pic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3253A01-5465-E29A-B803-938534E80467}"/>
              </a:ext>
            </a:extLst>
          </p:cNvPr>
          <p:cNvSpPr txBox="1">
            <a:spLocks/>
          </p:cNvSpPr>
          <p:nvPr/>
        </p:nvSpPr>
        <p:spPr>
          <a:xfrm>
            <a:off x="1471017" y="7801994"/>
            <a:ext cx="4583556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Ángel Moya, Project Manager ETRA  </a:t>
            </a:r>
            <a:endParaRPr lang="es-ES" sz="2200" dirty="0">
              <a:solidFill>
                <a:srgbClr val="000154"/>
              </a:solidFill>
            </a:endParaRPr>
          </a:p>
        </p:txBody>
      </p:sp>
      <p:pic>
        <p:nvPicPr>
          <p:cNvPr id="47" name="Graphic 46" descr="Flip calendar with solid fill">
            <a:extLst>
              <a:ext uri="{FF2B5EF4-FFF2-40B4-BE49-F238E27FC236}">
                <a16:creationId xmlns:a16="http://schemas.microsoft.com/office/drawing/2014/main" id="{04185B1B-0B5D-D35B-05A5-108B73808DC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7413" y="5227737"/>
            <a:ext cx="529879" cy="529879"/>
          </a:xfrm>
          <a:prstGeom prst="rect">
            <a:avLst/>
          </a:prstGeom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08B92B0-04DD-E52A-FD8E-47BFEAC72ECD}"/>
              </a:ext>
            </a:extLst>
          </p:cNvPr>
          <p:cNvSpPr txBox="1">
            <a:spLocks/>
          </p:cNvSpPr>
          <p:nvPr/>
        </p:nvSpPr>
        <p:spPr>
          <a:xfrm>
            <a:off x="1471017" y="5353722"/>
            <a:ext cx="4543282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2018 - 2022</a:t>
            </a:r>
            <a:endParaRPr lang="es-ES" sz="2200" dirty="0">
              <a:solidFill>
                <a:srgbClr val="00015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86538-01AD-DB4B-6590-4874855AC1E7}"/>
              </a:ext>
            </a:extLst>
          </p:cNvPr>
          <p:cNvSpPr txBox="1"/>
          <p:nvPr/>
        </p:nvSpPr>
        <p:spPr>
          <a:xfrm>
            <a:off x="9694663" y="854664"/>
            <a:ext cx="2736304" cy="57451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0" indent="0" algn="l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None/>
              <a:defRPr sz="2400" b="1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9pPr>
          </a:lstStyle>
          <a:p>
            <a:pPr algn="ctr"/>
            <a:r>
              <a:rPr lang="en-US" dirty="0"/>
              <a:t>5 products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67368-F0BF-9DAD-57F4-4119245BE5F6}"/>
              </a:ext>
            </a:extLst>
          </p:cNvPr>
          <p:cNvGrpSpPr/>
          <p:nvPr/>
        </p:nvGrpSpPr>
        <p:grpSpPr>
          <a:xfrm>
            <a:off x="7314547" y="5739988"/>
            <a:ext cx="9294278" cy="666064"/>
            <a:chOff x="7276827" y="3756991"/>
            <a:chExt cx="9294278" cy="666064"/>
          </a:xfrm>
        </p:grpSpPr>
        <p:pic>
          <p:nvPicPr>
            <p:cNvPr id="14" name="Graphic 13" descr="Chevron arrows with solid fill">
              <a:extLst>
                <a:ext uri="{FF2B5EF4-FFF2-40B4-BE49-F238E27FC236}">
                  <a16:creationId xmlns:a16="http://schemas.microsoft.com/office/drawing/2014/main" id="{53F34F60-F33C-591E-F69C-28DCC48F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3756991"/>
              <a:ext cx="457200" cy="457200"/>
            </a:xfrm>
            <a:prstGeom prst="rect">
              <a:avLst/>
            </a:prstGeom>
          </p:spPr>
        </p:pic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E82E9349-41D4-88CA-D912-9E3BC55180C0}"/>
                </a:ext>
              </a:extLst>
            </p:cNvPr>
            <p:cNvSpPr txBox="1">
              <a:spLocks/>
            </p:cNvSpPr>
            <p:nvPr/>
          </p:nvSpPr>
          <p:spPr>
            <a:xfrm>
              <a:off x="7878043" y="3801388"/>
              <a:ext cx="8693062" cy="6216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Smart Park &amp; Charge</a:t>
              </a: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B78BAA-569F-91E3-0914-9F900CA9CCB6}"/>
              </a:ext>
            </a:extLst>
          </p:cNvPr>
          <p:cNvGrpSpPr/>
          <p:nvPr/>
        </p:nvGrpSpPr>
        <p:grpSpPr>
          <a:xfrm>
            <a:off x="7314547" y="6422861"/>
            <a:ext cx="9294278" cy="644192"/>
            <a:chOff x="7276827" y="4398753"/>
            <a:chExt cx="9294278" cy="644192"/>
          </a:xfrm>
        </p:grpSpPr>
        <p:pic>
          <p:nvPicPr>
            <p:cNvPr id="23" name="Graphic 22" descr="Chevron arrows with solid fill">
              <a:extLst>
                <a:ext uri="{FF2B5EF4-FFF2-40B4-BE49-F238E27FC236}">
                  <a16:creationId xmlns:a16="http://schemas.microsoft.com/office/drawing/2014/main" id="{66335518-CFA3-00E7-CC00-3629D6C28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4398753"/>
              <a:ext cx="457200" cy="457200"/>
            </a:xfrm>
            <a:prstGeom prst="rect">
              <a:avLst/>
            </a:prstGeom>
          </p:spPr>
        </p:pic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1AFF4594-CF26-D19B-7734-360B92AA97BB}"/>
                </a:ext>
              </a:extLst>
            </p:cNvPr>
            <p:cNvSpPr txBox="1">
              <a:spLocks/>
            </p:cNvSpPr>
            <p:nvPr/>
          </p:nvSpPr>
          <p:spPr>
            <a:xfrm>
              <a:off x="7878043" y="4421278"/>
              <a:ext cx="8693062" cy="6216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E-carsharing in the municipal fleet</a:t>
              </a: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8ACEEE-D86C-A009-A4E9-A13D960E3E18}"/>
              </a:ext>
            </a:extLst>
          </p:cNvPr>
          <p:cNvGrpSpPr/>
          <p:nvPr/>
        </p:nvGrpSpPr>
        <p:grpSpPr>
          <a:xfrm>
            <a:off x="7314547" y="7039936"/>
            <a:ext cx="9294278" cy="731929"/>
            <a:chOff x="7276827" y="5015828"/>
            <a:chExt cx="9294278" cy="731929"/>
          </a:xfrm>
        </p:grpSpPr>
        <p:pic>
          <p:nvPicPr>
            <p:cNvPr id="28" name="Graphic 27" descr="Chevron arrows with solid fill">
              <a:extLst>
                <a:ext uri="{FF2B5EF4-FFF2-40B4-BE49-F238E27FC236}">
                  <a16:creationId xmlns:a16="http://schemas.microsoft.com/office/drawing/2014/main" id="{E92D3115-0D7F-CBBF-6B87-3E032CE3E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5015828"/>
              <a:ext cx="457200" cy="457200"/>
            </a:xfrm>
            <a:prstGeom prst="rect">
              <a:avLst/>
            </a:prstGeom>
          </p:spPr>
        </p:pic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64334A90-00DD-205D-32B6-7EB9D40954B2}"/>
                </a:ext>
              </a:extLst>
            </p:cNvPr>
            <p:cNvSpPr txBox="1">
              <a:spLocks/>
            </p:cNvSpPr>
            <p:nvPr/>
          </p:nvSpPr>
          <p:spPr>
            <a:xfrm>
              <a:off x="7878043" y="5061042"/>
              <a:ext cx="8693062" cy="686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n-US" dirty="0">
                  <a:solidFill>
                    <a:srgbClr val="000154"/>
                  </a:solidFill>
                </a:rPr>
                <a:t>E-carsharing as a housing service</a:t>
              </a: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0A1D8C8-3B47-A680-7CB9-A54F4A1242D9}"/>
              </a:ext>
            </a:extLst>
          </p:cNvPr>
          <p:cNvGrpSpPr/>
          <p:nvPr/>
        </p:nvGrpSpPr>
        <p:grpSpPr>
          <a:xfrm>
            <a:off x="7298414" y="7714892"/>
            <a:ext cx="9263066" cy="707085"/>
            <a:chOff x="7276827" y="5859760"/>
            <a:chExt cx="9263066" cy="707085"/>
          </a:xfrm>
        </p:grpSpPr>
        <p:pic>
          <p:nvPicPr>
            <p:cNvPr id="49" name="Graphic 48" descr="Chevron arrows with solid fill">
              <a:extLst>
                <a:ext uri="{FF2B5EF4-FFF2-40B4-BE49-F238E27FC236}">
                  <a16:creationId xmlns:a16="http://schemas.microsoft.com/office/drawing/2014/main" id="{B163056F-9487-F442-7A75-34B26A0A1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5859760"/>
              <a:ext cx="457200" cy="457200"/>
            </a:xfrm>
            <a:prstGeom prst="rect">
              <a:avLst/>
            </a:prstGeom>
          </p:spPr>
        </p:pic>
        <p:sp>
          <p:nvSpPr>
            <p:cNvPr id="50" name="Text Placeholder 3">
              <a:extLst>
                <a:ext uri="{FF2B5EF4-FFF2-40B4-BE49-F238E27FC236}">
                  <a16:creationId xmlns:a16="http://schemas.microsoft.com/office/drawing/2014/main" id="{1BF931EF-0FA8-238C-0BCD-D09898606F00}"/>
                </a:ext>
              </a:extLst>
            </p:cNvPr>
            <p:cNvSpPr txBox="1">
              <a:spLocks/>
            </p:cNvSpPr>
            <p:nvPr/>
          </p:nvSpPr>
          <p:spPr>
            <a:xfrm>
              <a:off x="7846831" y="5925082"/>
              <a:ext cx="8693062" cy="6417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s-ES" dirty="0" err="1">
                  <a:solidFill>
                    <a:srgbClr val="000154"/>
                  </a:solidFill>
                </a:rPr>
                <a:t>Delivery</a:t>
              </a:r>
              <a:r>
                <a:rPr lang="es-ES" dirty="0">
                  <a:solidFill>
                    <a:srgbClr val="000154"/>
                  </a:solidFill>
                </a:rPr>
                <a:t> </a:t>
              </a:r>
              <a:r>
                <a:rPr lang="es-ES" dirty="0" err="1">
                  <a:solidFill>
                    <a:srgbClr val="000154"/>
                  </a:solidFill>
                </a:rPr>
                <a:t>of</a:t>
              </a:r>
              <a:r>
                <a:rPr lang="es-ES" dirty="0">
                  <a:solidFill>
                    <a:srgbClr val="000154"/>
                  </a:solidFill>
                </a:rPr>
                <a:t> Home Care </a:t>
              </a:r>
              <a:r>
                <a:rPr lang="es-ES" dirty="0" err="1">
                  <a:solidFill>
                    <a:srgbClr val="000154"/>
                  </a:solidFill>
                </a:rPr>
                <a:t>Services</a:t>
              </a:r>
              <a:r>
                <a:rPr lang="es-ES" dirty="0">
                  <a:solidFill>
                    <a:srgbClr val="000154"/>
                  </a:solidFill>
                </a:rPr>
                <a:t> </a:t>
              </a:r>
              <a:r>
                <a:rPr lang="es-ES" dirty="0" err="1">
                  <a:solidFill>
                    <a:srgbClr val="000154"/>
                  </a:solidFill>
                </a:rPr>
                <a:t>with</a:t>
              </a:r>
              <a:r>
                <a:rPr lang="es-ES" dirty="0">
                  <a:solidFill>
                    <a:srgbClr val="000154"/>
                  </a:solidFill>
                </a:rPr>
                <a:t> </a:t>
              </a:r>
              <a:r>
                <a:rPr lang="es-ES" dirty="0" err="1">
                  <a:solidFill>
                    <a:srgbClr val="000154"/>
                  </a:solidFill>
                </a:rPr>
                <a:t>EV’s</a:t>
              </a:r>
              <a:endParaRPr lang="en-GB" dirty="0">
                <a:solidFill>
                  <a:srgbClr val="000154"/>
                </a:solidFill>
              </a:endParaRP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7176C49-61CD-9ADD-644C-4F723C813152}"/>
              </a:ext>
            </a:extLst>
          </p:cNvPr>
          <p:cNvSpPr txBox="1"/>
          <p:nvPr/>
        </p:nvSpPr>
        <p:spPr>
          <a:xfrm>
            <a:off x="9937303" y="5227587"/>
            <a:ext cx="2736304" cy="57451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0" indent="0" algn="l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None/>
              <a:defRPr sz="2400" b="1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</a:defRPr>
            </a:lvl9pPr>
          </a:lstStyle>
          <a:p>
            <a:pPr algn="ctr"/>
            <a:r>
              <a:rPr lang="en-US" dirty="0"/>
              <a:t>6 business models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30DBB7-3257-8277-0A9C-74E7B2A09E09}"/>
              </a:ext>
            </a:extLst>
          </p:cNvPr>
          <p:cNvGrpSpPr/>
          <p:nvPr/>
        </p:nvGrpSpPr>
        <p:grpSpPr>
          <a:xfrm>
            <a:off x="7330967" y="8430326"/>
            <a:ext cx="9263066" cy="707085"/>
            <a:chOff x="7276827" y="5859760"/>
            <a:chExt cx="9263066" cy="707085"/>
          </a:xfrm>
        </p:grpSpPr>
        <p:pic>
          <p:nvPicPr>
            <p:cNvPr id="53" name="Graphic 52" descr="Chevron arrows with solid fill">
              <a:extLst>
                <a:ext uri="{FF2B5EF4-FFF2-40B4-BE49-F238E27FC236}">
                  <a16:creationId xmlns:a16="http://schemas.microsoft.com/office/drawing/2014/main" id="{AB439B06-4A2D-96C7-FA36-E8F862537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5859760"/>
              <a:ext cx="457200" cy="457200"/>
            </a:xfrm>
            <a:prstGeom prst="rect">
              <a:avLst/>
            </a:prstGeom>
          </p:spPr>
        </p:pic>
        <p:sp>
          <p:nvSpPr>
            <p:cNvPr id="54" name="Text Placeholder 3">
              <a:extLst>
                <a:ext uri="{FF2B5EF4-FFF2-40B4-BE49-F238E27FC236}">
                  <a16:creationId xmlns:a16="http://schemas.microsoft.com/office/drawing/2014/main" id="{95BCAE59-91C1-0D9C-625E-58C927476114}"/>
                </a:ext>
              </a:extLst>
            </p:cNvPr>
            <p:cNvSpPr txBox="1">
              <a:spLocks/>
            </p:cNvSpPr>
            <p:nvPr/>
          </p:nvSpPr>
          <p:spPr>
            <a:xfrm>
              <a:off x="7846831" y="5925082"/>
              <a:ext cx="8693062" cy="6417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s-ES" dirty="0">
                  <a:solidFill>
                    <a:srgbClr val="000154"/>
                  </a:solidFill>
                </a:rPr>
                <a:t>Smart </a:t>
              </a:r>
              <a:r>
                <a:rPr lang="es-ES" dirty="0" err="1">
                  <a:solidFill>
                    <a:srgbClr val="000154"/>
                  </a:solidFill>
                </a:rPr>
                <a:t>Charging</a:t>
              </a:r>
              <a:endParaRPr lang="en-GB" dirty="0">
                <a:solidFill>
                  <a:srgbClr val="000154"/>
                </a:solidFill>
              </a:endParaRP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0D9085-F0CD-39B0-DB82-6A7090AB3147}"/>
              </a:ext>
            </a:extLst>
          </p:cNvPr>
          <p:cNvGrpSpPr/>
          <p:nvPr/>
        </p:nvGrpSpPr>
        <p:grpSpPr>
          <a:xfrm>
            <a:off x="7349903" y="9056493"/>
            <a:ext cx="9263066" cy="707085"/>
            <a:chOff x="7276827" y="5859760"/>
            <a:chExt cx="9263066" cy="707085"/>
          </a:xfrm>
        </p:grpSpPr>
        <p:pic>
          <p:nvPicPr>
            <p:cNvPr id="56" name="Graphic 55" descr="Chevron arrows with solid fill">
              <a:extLst>
                <a:ext uri="{FF2B5EF4-FFF2-40B4-BE49-F238E27FC236}">
                  <a16:creationId xmlns:a16="http://schemas.microsoft.com/office/drawing/2014/main" id="{3F1A8FD2-320F-7D90-DD19-8A6792B67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76827" y="5859760"/>
              <a:ext cx="457200" cy="457200"/>
            </a:xfrm>
            <a:prstGeom prst="rect">
              <a:avLst/>
            </a:prstGeom>
          </p:spPr>
        </p:pic>
        <p:sp>
          <p:nvSpPr>
            <p:cNvPr id="57" name="Text Placeholder 3">
              <a:extLst>
                <a:ext uri="{FF2B5EF4-FFF2-40B4-BE49-F238E27FC236}">
                  <a16:creationId xmlns:a16="http://schemas.microsoft.com/office/drawing/2014/main" id="{40A9601C-E7CE-C28A-A878-4F0E3A2CFBB7}"/>
                </a:ext>
              </a:extLst>
            </p:cNvPr>
            <p:cNvSpPr txBox="1">
              <a:spLocks/>
            </p:cNvSpPr>
            <p:nvPr/>
          </p:nvSpPr>
          <p:spPr>
            <a:xfrm>
              <a:off x="7846831" y="5925082"/>
              <a:ext cx="8693062" cy="6417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96348" indent="-296348" defTabSz="584229" eaLnBrk="1" hangingPunct="1">
                <a:spcBef>
                  <a:spcPts val="800"/>
                </a:spcBef>
                <a:buSzPct val="7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1pPr>
              <a:lvl2pPr marL="740870" indent="-296348" defTabSz="584229" eaLnBrk="1" hangingPunct="1">
                <a:spcBef>
                  <a:spcPts val="800"/>
                </a:spcBef>
                <a:buSzPct val="7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2pPr>
              <a:lvl3pPr marL="1185392" indent="-296348" defTabSz="584229" eaLnBrk="1" hangingPunct="1">
                <a:spcBef>
                  <a:spcPts val="800"/>
                </a:spcBef>
                <a:buSzPct val="6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3pPr>
              <a:lvl4pPr marL="1629914" indent="-296348" defTabSz="584229" eaLnBrk="1" hangingPunct="1">
                <a:spcBef>
                  <a:spcPts val="800"/>
                </a:spcBef>
                <a:buSzPct val="60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4pPr>
              <a:lvl5pPr marL="2074437" indent="-296348" defTabSz="584229" eaLnBrk="1" hangingPunct="1">
                <a:spcBef>
                  <a:spcPts val="800"/>
                </a:spcBef>
                <a:buSzPct val="55000"/>
                <a:buFont typeface="Segoe UI" panose="020B0502040204020203" pitchFamily="34" charset="0"/>
                <a:buChar char="●"/>
                <a:defRPr sz="2400">
                  <a:solidFill>
                    <a:srgbClr val="3A3A3C"/>
                  </a:solidFill>
                  <a:latin typeface="+mn-lt"/>
                  <a:ea typeface="Verdana" panose="020B0604030504040204" pitchFamily="34" charset="0"/>
                  <a:cs typeface="Segoe UI" panose="020B0502040204020203" pitchFamily="34" charset="0"/>
                  <a:sym typeface="Calibri"/>
                </a:defRPr>
              </a:lvl5pPr>
              <a:lvl6pPr marL="1935032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6pPr>
              <a:lvl7pPr marL="2277949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7pPr>
              <a:lvl8pPr marL="2620866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8pPr>
              <a:lvl9pPr marL="2963783" indent="-220446" defTabSz="584229" eaLnBrk="1" hangingPunct="1">
                <a:spcBef>
                  <a:spcPts val="1800"/>
                </a:spcBef>
                <a:buSzPct val="75000"/>
                <a:buChar char="•"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marL="0" indent="0" algn="l">
                <a:buFont typeface="Segoe UI" panose="020B0502040204020203" pitchFamily="34" charset="0"/>
                <a:buNone/>
              </a:pPr>
              <a:r>
                <a:rPr lang="es-ES" dirty="0">
                  <a:solidFill>
                    <a:srgbClr val="000154"/>
                  </a:solidFill>
                </a:rPr>
                <a:t>City e-</a:t>
              </a:r>
              <a:r>
                <a:rPr lang="es-ES" dirty="0" err="1">
                  <a:solidFill>
                    <a:srgbClr val="000154"/>
                  </a:solidFill>
                </a:rPr>
                <a:t>logistics</a:t>
              </a:r>
              <a:r>
                <a:rPr lang="es-ES" dirty="0">
                  <a:solidFill>
                    <a:srgbClr val="000154"/>
                  </a:solidFill>
                </a:rPr>
                <a:t> </a:t>
              </a:r>
              <a:r>
                <a:rPr lang="en-US" dirty="0">
                  <a:solidFill>
                    <a:srgbClr val="000154"/>
                  </a:solidFill>
                </a:rPr>
                <a:t>in</a:t>
              </a:r>
              <a:r>
                <a:rPr lang="es-ES" dirty="0">
                  <a:solidFill>
                    <a:srgbClr val="000154"/>
                  </a:solidFill>
                </a:rPr>
                <a:t> ultra </a:t>
              </a:r>
              <a:r>
                <a:rPr lang="es-ES" dirty="0" err="1">
                  <a:solidFill>
                    <a:srgbClr val="000154"/>
                  </a:solidFill>
                </a:rPr>
                <a:t>low</a:t>
              </a:r>
              <a:r>
                <a:rPr lang="es-ES" dirty="0">
                  <a:solidFill>
                    <a:srgbClr val="000154"/>
                  </a:solidFill>
                </a:rPr>
                <a:t> </a:t>
              </a:r>
              <a:r>
                <a:rPr lang="es-ES" dirty="0" err="1">
                  <a:solidFill>
                    <a:srgbClr val="000154"/>
                  </a:solidFill>
                </a:rPr>
                <a:t>emission</a:t>
              </a:r>
              <a:r>
                <a:rPr lang="es-ES" dirty="0">
                  <a:solidFill>
                    <a:srgbClr val="000154"/>
                  </a:solidFill>
                </a:rPr>
                <a:t> </a:t>
              </a:r>
              <a:r>
                <a:rPr lang="es-ES" dirty="0" err="1">
                  <a:solidFill>
                    <a:srgbClr val="000154"/>
                  </a:solidFill>
                </a:rPr>
                <a:t>hubs</a:t>
              </a:r>
              <a:endParaRPr lang="en-GB" dirty="0">
                <a:solidFill>
                  <a:srgbClr val="000154"/>
                </a:solidFill>
              </a:endParaRPr>
            </a:p>
            <a:p>
              <a:pPr marL="0" indent="0">
                <a:buFont typeface="Segoe UI" panose="020B0502040204020203" pitchFamily="34" charset="0"/>
                <a:buNone/>
              </a:pPr>
              <a:endParaRPr lang="en-GB" dirty="0">
                <a:solidFill>
                  <a:srgbClr val="00015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563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FE748E-3D52-8CCE-EC92-9ED96B204F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619538" y="8943975"/>
            <a:ext cx="720725" cy="476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3035C1EF-3B8A-3308-51FB-311F4486F8F9}"/>
              </a:ext>
            </a:extLst>
          </p:cNvPr>
          <p:cNvSpPr txBox="1"/>
          <p:nvPr/>
        </p:nvSpPr>
        <p:spPr>
          <a:xfrm>
            <a:off x="1504951" y="4091970"/>
            <a:ext cx="15449549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1: Portfolio Dissemination &amp; Exploitation Strategy </a:t>
            </a:r>
          </a:p>
          <a:p>
            <a:pPr algn="l"/>
            <a:r>
              <a:rPr lang="en-US" sz="4400" b="1" dirty="0">
                <a:solidFill>
                  <a:srgbClr val="03034C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Module C</a:t>
            </a:r>
          </a:p>
        </p:txBody>
      </p:sp>
    </p:spTree>
    <p:extLst>
      <p:ext uri="{BB962C8B-B14F-4D97-AF65-F5344CB8AC3E}">
        <p14:creationId xmlns:p14="http://schemas.microsoft.com/office/powerpoint/2010/main" val="20528992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977ABC-9965-4491-BD34-D3C06586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861" y="1873976"/>
            <a:ext cx="14169830" cy="7241129"/>
          </a:xfrm>
        </p:spPr>
        <p:txBody>
          <a:bodyPr lIns="0" tIns="0" rIns="0" bIns="0" anchor="t">
            <a:normAutofit fontScale="62500" lnSpcReduction="20000"/>
          </a:bodyPr>
          <a:lstStyle/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The seminar lasts for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one day/two half days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For the KER owners, the Coordinator and the Exploitation Team, but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all Partners 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are suggested to participate and contribute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Best if organized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before the midterm 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of a project life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 unique opportunity to discuss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Exploitation Plan next steps 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and have an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insight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on KERs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Focus on a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maximum 3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KERs</a:t>
            </a:r>
          </a:p>
          <a:p>
            <a:pPr marL="654050" lvl="2" indent="-5715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The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Final Report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provides inputs for making the most out of the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exploitation activities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in the project’s </a:t>
            </a:r>
            <a:r>
              <a:rPr lang="en-US" altLang="en-US" sz="51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work plan</a:t>
            </a: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:</a:t>
            </a:r>
          </a:p>
          <a:p>
            <a:pPr marL="1212850" lvl="3" indent="-685800" algn="l">
              <a:spcBef>
                <a:spcPts val="0"/>
              </a:spcBef>
              <a:spcAft>
                <a:spcPts val="1800"/>
              </a:spcAft>
              <a:buClr>
                <a:srgbClr val="000154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5100" dirty="0">
                <a:solidFill>
                  <a:srgbClr val="03034C"/>
                </a:solidFill>
                <a:latin typeface="+mn-lt"/>
                <a:ea typeface="Arial Unicode MS"/>
                <a:cs typeface="Helvetica"/>
              </a:rPr>
              <a:t>Characterisation table, Priority map, Exploitation Roadmap, Recommendations</a:t>
            </a:r>
            <a:endParaRPr lang="en-US" altLang="en-US" sz="5100" b="1" dirty="0">
              <a:solidFill>
                <a:srgbClr val="03034C"/>
              </a:solidFill>
              <a:latin typeface="+mn-lt"/>
              <a:ea typeface="Arial Unicode MS"/>
              <a:cs typeface="Helvetica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F9C440-A7B4-4230-9B19-32AEC4B455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E35E112-395A-4B8B-ADEC-3798AD5E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61" y="280919"/>
            <a:ext cx="14800185" cy="159305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5E00"/>
                </a:solidFill>
                <a:latin typeface="+mn-lt"/>
                <a:ea typeface="Verdana"/>
                <a:cs typeface="Segoe UI"/>
              </a:rPr>
              <a:t>The Exploitation Strategy Seminar (ESS) is the core of the PDES-C</a:t>
            </a:r>
            <a:endParaRPr lang="it-IT" dirty="0">
              <a:solidFill>
                <a:srgbClr val="FF5E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3490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woman looking out of window">
            <a:extLst>
              <a:ext uri="{FF2B5EF4-FFF2-40B4-BE49-F238E27FC236}">
                <a16:creationId xmlns:a16="http://schemas.microsoft.com/office/drawing/2014/main" id="{8C9843FD-A171-39F4-A46A-1DA513757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4699" y="0"/>
            <a:ext cx="6405563" cy="962932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4553BDF-A85D-4B58-A14A-C8A5C476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5E00"/>
                </a:solidFill>
                <a:latin typeface="+mn-lt"/>
              </a:rPr>
              <a:t>PDES-C Approach</a:t>
            </a:r>
            <a:endParaRPr lang="en-GB" dirty="0">
              <a:solidFill>
                <a:srgbClr val="FF5E00"/>
              </a:solidFill>
              <a:latin typeface="+mn-lt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8AB52-8179-412E-A608-34DD35F7B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39" y="2457450"/>
            <a:ext cx="9664661" cy="5427698"/>
          </a:xfrm>
        </p:spPr>
        <p:txBody>
          <a:bodyPr vert="horz" lIns="130048" tIns="65024" rIns="130048" bIns="65024" rtlCol="0" anchor="t">
            <a:normAutofit/>
          </a:bodyPr>
          <a:lstStyle>
            <a:lvl1pPr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1pPr>
            <a:lvl2pPr indent="1607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2pPr>
            <a:lvl3pPr indent="321457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3pPr>
            <a:lvl4pPr indent="482186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4pPr>
            <a:lvl5pPr indent="642915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5pPr>
            <a:lvl6pPr indent="803643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6pPr>
            <a:lvl7pPr indent="964372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7pPr>
            <a:lvl8pPr indent="1125101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8pPr>
            <a:lvl9pPr indent="1285829" algn="ctr" defTabSz="410751">
              <a:defRPr sz="2531"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95910" indent="-295910" algn="l">
              <a:spcBef>
                <a:spcPts val="0"/>
              </a:spcBef>
              <a:spcAft>
                <a:spcPts val="853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Focus</a:t>
            </a:r>
            <a:r>
              <a:rPr lang="en-GB" sz="3200" dirty="0">
                <a:solidFill>
                  <a:srgbClr val="03034C"/>
                </a:solidFill>
                <a:ea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03034C"/>
                </a:solidFill>
              </a:rPr>
              <a:t>not </a:t>
            </a: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on the </a:t>
            </a:r>
            <a:r>
              <a:rPr lang="en-GB" sz="3200" b="1" dirty="0">
                <a:solidFill>
                  <a:srgbClr val="03034C"/>
                </a:solidFill>
                <a:ea typeface="Verdana"/>
                <a:cs typeface="Helvetica"/>
              </a:rPr>
              <a:t>scientific dimension </a:t>
            </a: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but on the KER’s key </a:t>
            </a:r>
            <a:r>
              <a:rPr lang="en-GB" sz="3200" b="1" dirty="0">
                <a:solidFill>
                  <a:srgbClr val="03034C"/>
                </a:solidFill>
                <a:ea typeface="Verdana"/>
                <a:cs typeface="Helvetica"/>
              </a:rPr>
              <a:t>features</a:t>
            </a: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 related to its </a:t>
            </a:r>
            <a:r>
              <a:rPr lang="en-GB" sz="3200" b="1" dirty="0">
                <a:solidFill>
                  <a:srgbClr val="03034C"/>
                </a:solidFill>
              </a:rPr>
              <a:t>use</a:t>
            </a:r>
            <a:r>
              <a:rPr lang="en-GB" sz="3200" dirty="0">
                <a:solidFill>
                  <a:srgbClr val="03034C"/>
                </a:solidFill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with a </a:t>
            </a:r>
            <a:r>
              <a:rPr lang="en-GB" sz="3200" b="1" dirty="0">
                <a:solidFill>
                  <a:srgbClr val="03034C"/>
                </a:solidFill>
              </a:rPr>
              <a:t>problem oriented </a:t>
            </a: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(demand driven) approach</a:t>
            </a:r>
            <a:endParaRPr lang="en-US">
              <a:ea typeface="Verdana"/>
              <a:cs typeface="Helvetica"/>
            </a:endParaRPr>
          </a:p>
          <a:p>
            <a:pPr marL="295910" indent="-295910" algn="l">
              <a:spcBef>
                <a:spcPts val="256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Concentrate on how to </a:t>
            </a:r>
            <a:r>
              <a:rPr lang="en-GB" sz="3200" b="1" dirty="0">
                <a:solidFill>
                  <a:srgbClr val="03034C"/>
                </a:solidFill>
              </a:rPr>
              <a:t>increase the TRL </a:t>
            </a: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after the project is </a:t>
            </a:r>
            <a:r>
              <a:rPr lang="en-GB" sz="3200" b="1" dirty="0">
                <a:solidFill>
                  <a:srgbClr val="03034C"/>
                </a:solidFill>
              </a:rPr>
              <a:t>ended </a:t>
            </a:r>
            <a:r>
              <a:rPr lang="en-GB" sz="3200" dirty="0">
                <a:solidFill>
                  <a:srgbClr val="03034C"/>
                </a:solidFill>
                <a:ea typeface="Verdana"/>
                <a:cs typeface="Helvetica"/>
              </a:rPr>
              <a:t>having in mind possible </a:t>
            </a:r>
            <a:r>
              <a:rPr lang="en-GB" sz="3200" b="1" dirty="0">
                <a:solidFill>
                  <a:srgbClr val="03034C"/>
                </a:solidFill>
              </a:rPr>
              <a:t>lack of resources</a:t>
            </a:r>
            <a:endParaRPr lang="en-GB" sz="3200" dirty="0">
              <a:solidFill>
                <a:srgbClr val="03034C"/>
              </a:solidFill>
              <a:ea typeface="Times New Roman" panose="02020603050405020304" pitchFamily="18" charset="0"/>
            </a:endParaRPr>
          </a:p>
          <a:p>
            <a:pPr marL="295910" indent="-295910" algn="l">
              <a:spcBef>
                <a:spcPts val="256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sz="3200" b="1" dirty="0">
                <a:solidFill>
                  <a:srgbClr val="03034C"/>
                </a:solidFill>
              </a:rPr>
              <a:t>Key ingredients</a:t>
            </a:r>
            <a:r>
              <a:rPr lang="en-GB" sz="3200" dirty="0">
                <a:solidFill>
                  <a:srgbClr val="03034C"/>
                </a:solidFill>
                <a:ea typeface="Times New Roman" panose="02020603050405020304" pitchFamily="18" charset="0"/>
              </a:rPr>
              <a:t>: </a:t>
            </a:r>
            <a:r>
              <a:rPr lang="en-GB" sz="3200" dirty="0">
                <a:solidFill>
                  <a:srgbClr val="03034C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Unique Value proposition - </a:t>
            </a:r>
            <a:r>
              <a:rPr lang="en-GB" sz="3200" b="1" dirty="0">
                <a:solidFill>
                  <a:srgbClr val="03034C"/>
                </a:solidFill>
              </a:rPr>
              <a:t>UVP, Use model, Early adopters</a:t>
            </a:r>
            <a:r>
              <a:rPr lang="en-GB" sz="3200" dirty="0">
                <a:solidFill>
                  <a:srgbClr val="03034C"/>
                </a:solidFill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3034C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(target audiences for dissemination)</a:t>
            </a:r>
          </a:p>
          <a:p>
            <a:pPr marL="295910" indent="-295910" algn="l">
              <a:spcBef>
                <a:spcPts val="0"/>
              </a:spcBef>
              <a:spcAft>
                <a:spcPts val="853"/>
              </a:spcAft>
              <a:buFont typeface="Wingdings" panose="05000000000000000000" pitchFamily="2" charset="2"/>
              <a:buChar char="§"/>
              <a:defRPr/>
            </a:pPr>
            <a:endParaRPr lang="en-GB" sz="3413" dirty="0">
              <a:ea typeface="Times New Roman" panose="02020603050405020304" pitchFamily="18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D083F65-C2D0-5F20-B501-6D17D36D6C6F}"/>
              </a:ext>
            </a:extLst>
          </p:cNvPr>
          <p:cNvSpPr/>
          <p:nvPr/>
        </p:nvSpPr>
        <p:spPr>
          <a:xfrm>
            <a:off x="10934698" y="-22767"/>
            <a:ext cx="792088" cy="9652095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64388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436" y="489474"/>
            <a:ext cx="9429787" cy="1379301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rgbClr val="FF5E00"/>
                </a:solidFill>
                <a:latin typeface="+mn-lt"/>
              </a:rPr>
              <a:t>Seminar Objectives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6640436" y="2472097"/>
            <a:ext cx="9509081" cy="5172886"/>
          </a:xfrm>
        </p:spPr>
        <p:txBody>
          <a:bodyPr lIns="0" tIns="0" rIns="0" bIns="0" anchor="t">
            <a:normAutofit/>
          </a:bodyPr>
          <a:lstStyle/>
          <a:p>
            <a:pPr marL="571500" lvl="1" indent="-298450" algn="l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Introduce:</a:t>
            </a:r>
            <a:r>
              <a:rPr lang="en-US" altLang="en-US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impact, KERs, use and their </a:t>
            </a:r>
            <a:r>
              <a:rPr lang="en-US" altLang="en-US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relationship</a:t>
            </a:r>
          </a:p>
          <a:p>
            <a:pPr marL="571500" lvl="1" indent="-298450" algn="l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03034C"/>
                </a:solidFill>
                <a:latin typeface="+mn-lt"/>
                <a:ea typeface="Arial Unicode MS"/>
                <a:cs typeface="Helvetica"/>
              </a:rPr>
              <a:t>Focus</a:t>
            </a:r>
            <a:r>
              <a:rPr lang="en-US" altLang="en-US" sz="3200" dirty="0">
                <a:solidFill>
                  <a:srgbClr val="03034C"/>
                </a:solidFill>
                <a:latin typeface="+mn-lt"/>
                <a:ea typeface="Arial Unicode MS"/>
                <a:cs typeface="Helvetica"/>
              </a:rPr>
              <a:t> on KERs and discuss:</a:t>
            </a:r>
          </a:p>
          <a:p>
            <a:pPr marL="988695" lvl="1" indent="-298450" algn="l" defTabSz="71913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Problems </a:t>
            </a:r>
            <a:r>
              <a:rPr lang="en-GB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addressed - </a:t>
            </a:r>
            <a:r>
              <a:rPr lang="en-GB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alternative solutions </a:t>
            </a:r>
            <a:r>
              <a:rPr lang="en-GB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- </a:t>
            </a:r>
            <a:r>
              <a:rPr lang="en-GB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unique value proposition </a:t>
            </a:r>
            <a:r>
              <a:rPr lang="en-GB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- novel </a:t>
            </a:r>
            <a:r>
              <a:rPr lang="en-GB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solution </a:t>
            </a:r>
            <a:r>
              <a:rPr lang="en-GB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and</a:t>
            </a:r>
            <a:r>
              <a:rPr lang="en-GB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use model</a:t>
            </a:r>
          </a:p>
          <a:p>
            <a:pPr marL="988695" lvl="1" indent="-298450" algn="l" defTabSz="71913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Risks </a:t>
            </a:r>
            <a:r>
              <a:rPr lang="en-GB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related to the use of results (possibly) and</a:t>
            </a:r>
          </a:p>
          <a:p>
            <a:pPr marL="988695" lvl="1" indent="-298450" algn="l" defTabSz="71913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First actions</a:t>
            </a:r>
            <a:r>
              <a:rPr lang="en-US" altLang="en-US" sz="3200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 after the </a:t>
            </a:r>
            <a:r>
              <a:rPr lang="en-US" altLang="en-US" sz="3200" b="1" dirty="0">
                <a:solidFill>
                  <a:srgbClr val="03034C"/>
                </a:solidFill>
                <a:latin typeface="+mn-lt"/>
                <a:ea typeface="Arial Unicode MS" panose="020B0604020202020204" pitchFamily="34" charset="-128"/>
                <a:cs typeface="Helvetica" panose="020B0604020202020204" pitchFamily="34" charset="0"/>
              </a:rPr>
              <a:t>project’s end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z="2400" smtClean="0">
                <a:latin typeface="+mn-lt"/>
              </a:rPr>
              <a:t>6</a:t>
            </a:fld>
            <a:endParaRPr lang="it-IT" sz="2400">
              <a:latin typeface="+mn-lt"/>
            </a:endParaRPr>
          </a:p>
        </p:txBody>
      </p:sp>
      <p:pic>
        <p:nvPicPr>
          <p:cNvPr id="7" name="Picture 6" descr="People in a meeting">
            <a:extLst>
              <a:ext uri="{FF2B5EF4-FFF2-40B4-BE49-F238E27FC236}">
                <a16:creationId xmlns:a16="http://schemas.microsoft.com/office/drawing/2014/main" id="{0B911FA3-B7B2-56DC-304E-ABB641533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19850" cy="9753600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314EF22-7602-0CDF-D2AC-8A6D274433BE}"/>
              </a:ext>
            </a:extLst>
          </p:cNvPr>
          <p:cNvSpPr/>
          <p:nvPr/>
        </p:nvSpPr>
        <p:spPr>
          <a:xfrm rot="10800000">
            <a:off x="5848348" y="0"/>
            <a:ext cx="792088" cy="9652095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60470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34888645-FEC9-4440-B035-900628B87AF4}"/>
              </a:ext>
            </a:extLst>
          </p:cNvPr>
          <p:cNvSpPr txBox="1">
            <a:spLocks/>
          </p:cNvSpPr>
          <p:nvPr/>
        </p:nvSpPr>
        <p:spPr>
          <a:xfrm>
            <a:off x="1270039" y="2110535"/>
            <a:ext cx="6576986" cy="466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  <a:tabLst>
                <a:tab pos="1866900" algn="l"/>
              </a:tabLst>
            </a:pPr>
            <a:r>
              <a:rPr lang="en-GB" sz="2800" b="1" dirty="0">
                <a:solidFill>
                  <a:srgbClr val="03034C"/>
                </a:solidFill>
              </a:rPr>
              <a:t>Day 1 </a:t>
            </a:r>
            <a:endParaRPr lang="en-US" dirty="0"/>
          </a:p>
          <a:p>
            <a:pPr marL="0" indent="0" algn="just">
              <a:spcAft>
                <a:spcPts val="0"/>
              </a:spcAft>
              <a:buNone/>
              <a:tabLst>
                <a:tab pos="1866900" algn="l"/>
              </a:tabLst>
            </a:pPr>
            <a:r>
              <a:rPr lang="en-GB" sz="2800" b="1" dirty="0">
                <a:solidFill>
                  <a:srgbClr val="FF5E00"/>
                </a:solidFill>
              </a:rPr>
              <a:t> Introducing Exploitation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Definitions of Exploitation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Key Exploitable Results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Exploitation vs Dissemination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Exploitation Plan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 panose="020B0604030504040204" pitchFamily="34" charset="0"/>
                <a:cs typeface="Helvetica" panose="020B0604020202020204" pitchFamily="34" charset="0"/>
              </a:rPr>
              <a:t>Q&amp;A</a:t>
            </a:r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6612D640-C141-4437-884B-C6C536D57850}"/>
              </a:ext>
            </a:extLst>
          </p:cNvPr>
          <p:cNvSpPr txBox="1">
            <a:spLocks/>
          </p:cNvSpPr>
          <p:nvPr/>
        </p:nvSpPr>
        <p:spPr>
          <a:xfrm>
            <a:off x="7847025" y="2111151"/>
            <a:ext cx="8522229" cy="6992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3034C"/>
                </a:solidFill>
              </a:rPr>
              <a:t>Day 2</a:t>
            </a: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800" b="1" dirty="0">
                <a:solidFill>
                  <a:srgbClr val="FF5E00"/>
                </a:solidFill>
              </a:rPr>
              <a:t>Working session for KER1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Characterisation Table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Risk Map </a:t>
            </a:r>
            <a:endParaRPr lang="en-GB" dirty="0">
              <a:ea typeface="Verdana"/>
              <a:cs typeface="Calibri"/>
            </a:endParaRP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Exploitation Roadmap</a:t>
            </a:r>
            <a:endParaRPr lang="en-GB" dirty="0">
              <a:ea typeface="Verdana"/>
              <a:cs typeface="Calibri"/>
            </a:endParaRP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800" b="1" dirty="0">
                <a:solidFill>
                  <a:srgbClr val="FF5E00"/>
                </a:solidFill>
              </a:rPr>
              <a:t>Working session for KER2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Characterisation Table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Risk Map </a:t>
            </a:r>
            <a:endParaRPr lang="en-GB" dirty="0">
              <a:ea typeface="Verdana"/>
              <a:cs typeface="Calibri"/>
            </a:endParaRP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Exploitation Roadmap</a:t>
            </a:r>
            <a:endParaRPr lang="en-GB" dirty="0">
              <a:ea typeface="Verdana"/>
              <a:cs typeface="Calibri"/>
            </a:endParaRPr>
          </a:p>
          <a:p>
            <a:pPr marL="0" indent="0" algn="just">
              <a:buNone/>
              <a:tabLst>
                <a:tab pos="1866900" algn="l"/>
              </a:tabLst>
            </a:pPr>
            <a:r>
              <a:rPr lang="en-GB" sz="2800" b="1" dirty="0">
                <a:solidFill>
                  <a:srgbClr val="FF5E00"/>
                </a:solidFill>
              </a:rPr>
              <a:t>Working session for KER3</a:t>
            </a: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Discuss for KER3 the Characterisation Table</a:t>
            </a:r>
            <a:endParaRPr lang="en-GB" sz="28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Risk Map </a:t>
            </a:r>
            <a:endParaRPr lang="en-GB">
              <a:ea typeface="Verdana"/>
              <a:cs typeface="Helvetica"/>
            </a:endParaRPr>
          </a:p>
          <a:p>
            <a:pPr marL="730250" indent="-457200" algn="l">
              <a:buFont typeface="Wingdings" panose="05000000000000000000" pitchFamily="2" charset="2"/>
              <a:buChar char="ü"/>
              <a:tabLst>
                <a:tab pos="1866900" algn="l"/>
              </a:tabLst>
            </a:pPr>
            <a:r>
              <a:rPr lang="en-GB" sz="2800" dirty="0">
                <a:solidFill>
                  <a:srgbClr val="000154"/>
                </a:solidFill>
                <a:ea typeface="Verdana"/>
                <a:cs typeface="Helvetica"/>
              </a:rPr>
              <a:t>Exploitation Roadmap</a:t>
            </a:r>
            <a:endParaRPr lang="en-GB" dirty="0">
              <a:ea typeface="Verdana"/>
              <a:cs typeface="Helvetica"/>
            </a:endParaRPr>
          </a:p>
          <a:p>
            <a:pPr marL="273050" indent="0" algn="l">
              <a:spcAft>
                <a:spcPts val="0"/>
              </a:spcAft>
              <a:buNone/>
              <a:tabLst>
                <a:tab pos="1866900" algn="l"/>
              </a:tabLst>
            </a:pPr>
            <a:endParaRPr lang="en-GB" sz="28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273050" indent="0" algn="l">
              <a:spcAft>
                <a:spcPts val="0"/>
              </a:spcAft>
              <a:buNone/>
              <a:tabLst>
                <a:tab pos="1866900" algn="l"/>
              </a:tabLst>
            </a:pPr>
            <a:endParaRPr lang="en-GB" sz="2800" dirty="0">
              <a:solidFill>
                <a:srgbClr val="000154"/>
              </a:solidFill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01665E6-F0A0-C800-6E81-C5BF2420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5E00"/>
                </a:solidFill>
                <a:latin typeface="+mn-lt"/>
              </a:rPr>
              <a:t>ESS Agenda</a:t>
            </a:r>
            <a:endParaRPr lang="en-GB" dirty="0">
              <a:solidFill>
                <a:srgbClr val="FF5E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2551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1F5ABF-A989-4575-99C9-C80DBE1A25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931ECC8-72BC-493C-985E-774428133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39" y="1769179"/>
            <a:ext cx="11012142" cy="66650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1C49D43-B85C-9860-765D-DED88464D51F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US" dirty="0">
                <a:solidFill>
                  <a:srgbClr val="FF5E00"/>
                </a:solidFill>
                <a:latin typeface="+mn-lt"/>
              </a:rPr>
              <a:t>Delivery Steps</a:t>
            </a:r>
            <a:endParaRPr lang="en-GB" dirty="0">
              <a:solidFill>
                <a:srgbClr val="FF5E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1488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B95E7D-22C0-6901-38AE-F38A300963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D59679A0-8B21-BCDB-E337-DAF0B11EE85C}"/>
              </a:ext>
            </a:extLst>
          </p:cNvPr>
          <p:cNvSpPr txBox="1"/>
          <p:nvPr/>
        </p:nvSpPr>
        <p:spPr>
          <a:xfrm>
            <a:off x="1504951" y="4091970"/>
            <a:ext cx="1544954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2: Business Plan Development (BPD)</a:t>
            </a:r>
          </a:p>
        </p:txBody>
      </p:sp>
    </p:spTree>
    <p:extLst>
      <p:ext uri="{BB962C8B-B14F-4D97-AF65-F5344CB8AC3E}">
        <p14:creationId xmlns:p14="http://schemas.microsoft.com/office/powerpoint/2010/main" val="355848418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3.xml><?xml version="1.0" encoding="utf-8"?>
<a:theme xmlns:a="http://schemas.openxmlformats.org/drawingml/2006/main" name="1_Diseño personalizado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F5496"/>
      </a:hlink>
      <a:folHlink>
        <a:srgbClr val="2F5496"/>
      </a:folHlink>
    </a:clrScheme>
    <a:fontScheme name="Personalizado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c02c45-5798-4af9-a839-28cb9cc0a8bf">JZENU2HJ3JAC-787007954-290</_dlc_DocId>
    <_dlc_DocIdUrl xmlns="85c02c45-5798-4af9-a839-28cb9cc0a8bf">
      <Url>https://metagroupsrl.sharepoint.com/filesystem/_layouts/15/DocIdRedir.aspx?ID=JZENU2HJ3JAC-787007954-290</Url>
      <Description>JZENU2HJ3JAC-787007954-290</Description>
    </_dlc_DocIdUrl>
    <TaxCatchAll xmlns="85c02c45-5798-4af9-a839-28cb9cc0a8bf" xsi:nil="true"/>
    <lcf76f155ced4ddcb4097134ff3c332f xmlns="1b1345fc-e85c-4616-ba4c-847f2527d986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8CE3C84390446BCA15E64CB82C9DD" ma:contentTypeVersion="569" ma:contentTypeDescription="Create a new document." ma:contentTypeScope="" ma:versionID="1f0b649a481667e7e28e2ea01c9ca05c">
  <xsd:schema xmlns:xsd="http://www.w3.org/2001/XMLSchema" xmlns:xs="http://www.w3.org/2001/XMLSchema" xmlns:p="http://schemas.microsoft.com/office/2006/metadata/properties" xmlns:ns2="1b1345fc-e85c-4616-ba4c-847f2527d986" xmlns:ns3="85c02c45-5798-4af9-a839-28cb9cc0a8bf" targetNamespace="http://schemas.microsoft.com/office/2006/metadata/properties" ma:root="true" ma:fieldsID="b51c633dbb6df06cb375078a04ba16d8" ns2:_="" ns3:_="">
    <xsd:import namespace="1b1345fc-e85c-4616-ba4c-847f2527d986"/>
    <xsd:import namespace="85c02c45-5798-4af9-a839-28cb9cc0a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45fc-e85c-4616-ba4c-847f2527d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0df39d-be4b-41e6-b6dd-8eed5e863a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2c45-5798-4af9-a839-28cb9cc0a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d1c4a7-6e6c-4f5c-82ee-bbd57a0986cf}" ma:internalName="TaxCatchAll" ma:showField="CatchAllData" ma:web="85c02c45-5798-4af9-a839-28cb9cc0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21A87-5B6D-435F-92EB-CD292C913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483E12-DFE6-4058-8D11-B38DCC8C3D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ABBE2FB-7BEA-448B-81D3-A1CEC319BEC9}">
  <ds:schemaRefs>
    <ds:schemaRef ds:uri="1b1345fc-e85c-4616-ba4c-847f2527d986"/>
    <ds:schemaRef ds:uri="85c02c45-5798-4af9-a839-28cb9cc0a8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7BA8BE7-C945-4158-B883-F1E7B0552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345fc-e85c-4616-ba4c-847f2527d986"/>
    <ds:schemaRef ds:uri="85c02c45-5798-4af9-a839-28cb9cc0a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HRB_presentation (1)</Template>
  <TotalTime>4108</TotalTime>
  <Words>1815</Words>
  <Application>Microsoft Office PowerPoint</Application>
  <PresentationFormat>Custom</PresentationFormat>
  <Paragraphs>234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Helvetica Light</vt:lpstr>
      <vt:lpstr>Helvetica Neue</vt:lpstr>
      <vt:lpstr>Open Sans</vt:lpstr>
      <vt:lpstr>Raleway</vt:lpstr>
      <vt:lpstr>Segoe UI</vt:lpstr>
      <vt:lpstr>Verdana</vt:lpstr>
      <vt:lpstr>Wingdings</vt:lpstr>
      <vt:lpstr>White</vt:lpstr>
      <vt:lpstr>White</vt:lpstr>
      <vt:lpstr>1_Diseño personalizado</vt:lpstr>
      <vt:lpstr>White</vt:lpstr>
      <vt:lpstr>Horizon Results Booster </vt:lpstr>
      <vt:lpstr>PowerPoint Presentation</vt:lpstr>
      <vt:lpstr>PowerPoint Presentation</vt:lpstr>
      <vt:lpstr>The Exploitation Strategy Seminar (ESS) is the core of the PDES-C</vt:lpstr>
      <vt:lpstr>PDES-C Approach</vt:lpstr>
      <vt:lpstr>Seminar Objectives</vt:lpstr>
      <vt:lpstr>ESS Agenda</vt:lpstr>
      <vt:lpstr>PowerPoint Presentation</vt:lpstr>
      <vt:lpstr>PowerPoint Presentation</vt:lpstr>
      <vt:lpstr>BPD Overview</vt:lpstr>
      <vt:lpstr>Main Elements</vt:lpstr>
      <vt:lpstr>Activities (1/3)</vt:lpstr>
      <vt:lpstr>Activities (2/3)</vt:lpstr>
      <vt:lpstr>Activities (3/3)</vt:lpstr>
      <vt:lpstr>PowerPoint Presentation</vt:lpstr>
      <vt:lpstr>PowerPoint Presentation</vt:lpstr>
      <vt:lpstr>To keep in mind, before you start…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r.petrescu</dc:creator>
  <cp:lastModifiedBy>Raluca Petrescu</cp:lastModifiedBy>
  <cp:revision>103</cp:revision>
  <dcterms:created xsi:type="dcterms:W3CDTF">2020-07-08T08:15:41Z</dcterms:created>
  <dcterms:modified xsi:type="dcterms:W3CDTF">2022-11-16T09:13:16Z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8029cdb1-450a-4d9f-9095-8bb0949f0b7f</vt:lpwstr>
  </property>
  <property fmtid="{D5CDD505-2E9C-101B-9397-08002B2CF9AE}" pid="3" name="ContentTypeId">
    <vt:lpwstr>0x0101000548CE3C84390446BCA15E64CB82C9DD</vt:lpwstr>
  </property>
  <property fmtid="{D5CDD505-2E9C-101B-9397-08002B2CF9AE}" pid="4" name="Order">
    <vt:r8>29000</vt:r8>
  </property>
  <property fmtid="{D5CDD505-2E9C-101B-9397-08002B2CF9AE}" pid="5" name="MediaServiceImageTags">
    <vt:lpwstr/>
  </property>
</Properties>
</file>